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79" r:id="rId3"/>
    <p:sldId id="301" r:id="rId4"/>
    <p:sldId id="304" r:id="rId5"/>
    <p:sldId id="257" r:id="rId6"/>
    <p:sldId id="261" r:id="rId7"/>
    <p:sldId id="259" r:id="rId8"/>
    <p:sldId id="262" r:id="rId9"/>
    <p:sldId id="266" r:id="rId10"/>
    <p:sldId id="265" r:id="rId11"/>
    <p:sldId id="267" r:id="rId12"/>
    <p:sldId id="270" r:id="rId13"/>
    <p:sldId id="269" r:id="rId14"/>
    <p:sldId id="271" r:id="rId15"/>
    <p:sldId id="274" r:id="rId16"/>
    <p:sldId id="302" r:id="rId17"/>
    <p:sldId id="303" r:id="rId18"/>
    <p:sldId id="277" r:id="rId19"/>
    <p:sldId id="320" r:id="rId20"/>
    <p:sldId id="282"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970"/>
    <a:srgbClr val="53C780"/>
    <a:srgbClr val="67D993"/>
    <a:srgbClr val="F2A849"/>
    <a:srgbClr val="F8F8F8"/>
    <a:srgbClr val="054487"/>
    <a:srgbClr val="1173B0"/>
    <a:srgbClr val="080808"/>
    <a:srgbClr val="333333"/>
    <a:srgbClr val="EC81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434" y="-636"/>
      </p:cViewPr>
      <p:guideLst>
        <p:guide orient="horz" pos="1654"/>
        <p:guide pos="29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B5701-14E2-448A-B83E-80FD61B837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97494-8CF0-4008-A7CD-D90328415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Click to edit Master title style</a:t>
            </a:r>
            <a:endParaRPr lang="zh-CN" altLang="en-US"/>
          </a:p>
        </p:txBody>
      </p:sp>
      <p:sp>
        <p:nvSpPr>
          <p:cNvPr id="3" name="副标题 2"/>
          <p:cNvSpPr>
            <a:spLocks noGrp="1"/>
          </p:cNvSpPr>
          <p:nvPr>
            <p:ph type="subTitle" idx="1" hasCustomPrompt="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Click to edit Master title style</a:t>
            </a:r>
            <a:endParaRPr lang="zh-CN" altLang="en-US"/>
          </a:p>
        </p:txBody>
      </p:sp>
      <p:sp>
        <p:nvSpPr>
          <p:cNvPr id="4" name="日期占位符 3"/>
          <p:cNvSpPr>
            <a:spLocks noGrp="1"/>
          </p:cNvSpPr>
          <p:nvPr>
            <p:ph type="dt" sz="half" idx="10"/>
          </p:nvPr>
        </p:nvSpPr>
        <p:spPr/>
        <p:txBody>
          <a:bodyPr/>
          <a:lstStyle/>
          <a:p>
            <a:fld id="{9674D2DF-EA40-424B-9200-EEB89F240B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4D2DF-EA40-424B-9200-EEB89F240B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00C422-8648-4504-BD31-0470E17558F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Click to edit Master title style</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Click to edit Master text style</a:t>
            </a:r>
            <a:endParaRPr lang="zh-CN" altLang="en-US"/>
          </a:p>
          <a:p>
            <a:pPr lvl="1"/>
            <a:r>
              <a:rPr lang="zh-CN" altLang="en-US"/>
              <a:t>Second level</a:t>
            </a:r>
            <a:endParaRPr lang="zh-CN" altLang="en-US"/>
          </a:p>
          <a:p>
            <a:pPr lvl="2"/>
            <a:r>
              <a:rPr lang="zh-CN" altLang="en-US"/>
              <a:t>Third level</a:t>
            </a:r>
            <a:endParaRPr lang="zh-CN" altLang="en-US"/>
          </a:p>
          <a:p>
            <a:pPr lvl="3"/>
            <a:r>
              <a:rPr lang="zh-CN" altLang="en-US"/>
              <a:t>Fourth level</a:t>
            </a:r>
            <a:endParaRPr lang="zh-CN" altLang="en-US"/>
          </a:p>
          <a:p>
            <a:pPr lvl="4"/>
            <a:r>
              <a:rPr lang="zh-CN" altLang="en-US"/>
              <a:t>Fifth level</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674D2DF-EA40-424B-9200-EEB89F240BBC}"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00C422-8648-4504-BD31-0470E17558F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hyperlink" Target="https://coursera.org/share/1e4c7d3af699728b29ac40b02236e3c0"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31757" y="-338191"/>
            <a:ext cx="8216602" cy="7165504"/>
          </a:xfrm>
          <a:custGeom>
            <a:avLst/>
            <a:gdLst>
              <a:gd name="connsiteX0" fmla="*/ 2000250 w 8991600"/>
              <a:gd name="connsiteY0" fmla="*/ 7334250 h 7505700"/>
              <a:gd name="connsiteX1" fmla="*/ 8991600 w 8991600"/>
              <a:gd name="connsiteY1" fmla="*/ 0 h 7505700"/>
              <a:gd name="connsiteX2" fmla="*/ 0 w 8991600"/>
              <a:gd name="connsiteY2" fmla="*/ 38100 h 7505700"/>
              <a:gd name="connsiteX3" fmla="*/ 266700 w 8991600"/>
              <a:gd name="connsiteY3" fmla="*/ 7505700 h 7505700"/>
              <a:gd name="connsiteX4" fmla="*/ 2000250 w 8991600"/>
              <a:gd name="connsiteY4" fmla="*/ 7334250 h 750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7505700">
                <a:moveTo>
                  <a:pt x="2000250" y="7334250"/>
                </a:moveTo>
                <a:lnTo>
                  <a:pt x="8991600" y="0"/>
                </a:lnTo>
                <a:lnTo>
                  <a:pt x="0" y="38100"/>
                </a:lnTo>
                <a:lnTo>
                  <a:pt x="266700" y="7505700"/>
                </a:lnTo>
                <a:lnTo>
                  <a:pt x="2000250" y="7334250"/>
                </a:lnTo>
                <a:close/>
              </a:path>
            </a:pathLst>
          </a:custGeom>
          <a:gradFill>
            <a:gsLst>
              <a:gs pos="0">
                <a:schemeClr val="bg1">
                  <a:lumMod val="95000"/>
                  <a:alpha val="80000"/>
                </a:schemeClr>
              </a:gs>
              <a:gs pos="100000">
                <a:schemeClr val="bg1">
                  <a:lumMod val="75000"/>
                  <a:alpha val="8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972562" y="0"/>
            <a:ext cx="1168400" cy="1200150"/>
            <a:chOff x="972562" y="0"/>
            <a:chExt cx="1168400" cy="1200150"/>
          </a:xfrm>
        </p:grpSpPr>
        <p:cxnSp>
          <p:nvCxnSpPr>
            <p:cNvPr id="6" name="直接连接符 5"/>
            <p:cNvCxnSpPr/>
            <p:nvPr/>
          </p:nvCxnSpPr>
          <p:spPr>
            <a:xfrm flipH="1">
              <a:off x="972562"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474245"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005574" y="0"/>
            <a:ext cx="1168400" cy="1200150"/>
            <a:chOff x="3005574" y="0"/>
            <a:chExt cx="1168400" cy="1200150"/>
          </a:xfrm>
        </p:grpSpPr>
        <p:cxnSp>
          <p:nvCxnSpPr>
            <p:cNvPr id="9" name="直接连接符 8"/>
            <p:cNvCxnSpPr/>
            <p:nvPr/>
          </p:nvCxnSpPr>
          <p:spPr>
            <a:xfrm flipH="1">
              <a:off x="3005574"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507257"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038586" y="0"/>
            <a:ext cx="1409498" cy="1447800"/>
            <a:chOff x="5038586" y="0"/>
            <a:chExt cx="1168400" cy="1200150"/>
          </a:xfrm>
        </p:grpSpPr>
        <p:cxnSp>
          <p:nvCxnSpPr>
            <p:cNvPr id="12" name="直接连接符 11"/>
            <p:cNvCxnSpPr/>
            <p:nvPr/>
          </p:nvCxnSpPr>
          <p:spPr>
            <a:xfrm flipH="1">
              <a:off x="5038586"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540269"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文本框 43"/>
          <p:cNvSpPr txBox="1"/>
          <p:nvPr/>
        </p:nvSpPr>
        <p:spPr>
          <a:xfrm>
            <a:off x="-36830" y="622935"/>
            <a:ext cx="9495790" cy="899160"/>
          </a:xfrm>
          <a:prstGeom prst="rect">
            <a:avLst/>
          </a:prstGeom>
          <a:noFill/>
        </p:spPr>
        <p:txBody>
          <a:bodyPr wrap="square" rtlCol="0">
            <a:spAutoFit/>
            <a:scene3d>
              <a:camera prst="orthographicFront"/>
              <a:lightRig rig="threePt" dir="t"/>
            </a:scene3d>
          </a:bodyPr>
          <a:lstStyle/>
          <a:p>
            <a:pPr algn="ctr">
              <a:lnSpc>
                <a:spcPts val="6300"/>
              </a:lnSpc>
            </a:pPr>
            <a:r>
              <a:rPr lang="en-US" altLang="zh-CN" sz="54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ea typeface="Microsoft YaHei" panose="020B0503020204020204" pitchFamily="34" charset="-122"/>
                <a:cs typeface="Times New Roman" panose="02020603050405020304" charset="0"/>
              </a:rPr>
              <a:t>MOOCS PRESENTATION</a:t>
            </a:r>
            <a:endPar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ea typeface="Microsoft YaHei" panose="020B0503020204020204" pitchFamily="34" charset="-122"/>
              <a:cs typeface="Times New Roman" panose="02020603050405020304" charset="0"/>
            </a:endParaRPr>
          </a:p>
        </p:txBody>
      </p:sp>
      <p:sp>
        <p:nvSpPr>
          <p:cNvPr id="33" name="TextBox 32"/>
          <p:cNvSpPr txBox="1"/>
          <p:nvPr/>
        </p:nvSpPr>
        <p:spPr>
          <a:xfrm>
            <a:off x="3507105" y="3219450"/>
            <a:ext cx="5486400" cy="1137285"/>
          </a:xfrm>
          <a:prstGeom prst="rect">
            <a:avLst/>
          </a:prstGeom>
          <a:noFill/>
        </p:spPr>
        <p:txBody>
          <a:bodyPr wrap="square" rtlCol="0">
            <a:spAutoFit/>
          </a:bodyPr>
          <a:lstStyle/>
          <a:p>
            <a:pPr algn="r"/>
            <a:r>
              <a:rPr lang="en-US" sz="2400" b="1" dirty="0">
                <a:solidFill>
                  <a:schemeClr val="tx1"/>
                </a:solidFill>
                <a:latin typeface="Times New Roman" panose="02020603050405020304" charset="0"/>
                <a:cs typeface="Times New Roman" panose="02020603050405020304" charset="0"/>
              </a:rPr>
              <a:t>SUBMITTED BY : DEEPANKAR SHARMA</a:t>
            </a:r>
            <a:endParaRPr lang="en-US" sz="2400" b="1" dirty="0">
              <a:solidFill>
                <a:schemeClr val="tx1"/>
              </a:solidFill>
              <a:latin typeface="Times New Roman" panose="02020603050405020304" charset="0"/>
              <a:cs typeface="Times New Roman" panose="02020603050405020304" charset="0"/>
            </a:endParaRPr>
          </a:p>
          <a:p>
            <a:pPr algn="r"/>
            <a:r>
              <a:rPr lang="en-US" sz="2000" b="1" dirty="0">
                <a:gradFill>
                  <a:gsLst>
                    <a:gs pos="0">
                      <a:srgbClr val="012D86"/>
                    </a:gs>
                    <a:gs pos="100000">
                      <a:srgbClr val="0E2557"/>
                    </a:gs>
                  </a:gsLst>
                  <a:lin scaled="0"/>
                </a:gradFill>
                <a:latin typeface="Times New Roman" panose="02020603050405020304" charset="0"/>
                <a:cs typeface="Times New Roman" panose="02020603050405020304" charset="0"/>
              </a:rPr>
              <a:t>BCA(GEHU -HALDWANI)</a:t>
            </a:r>
            <a:endParaRPr lang="en-US" sz="2000" b="1" dirty="0">
              <a:gradFill>
                <a:gsLst>
                  <a:gs pos="0">
                    <a:srgbClr val="012D86"/>
                  </a:gs>
                  <a:gs pos="100000">
                    <a:srgbClr val="0E2557"/>
                  </a:gs>
                </a:gsLst>
                <a:lin scaled="0"/>
              </a:gradFill>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185420" y="1778635"/>
            <a:ext cx="3834130" cy="32505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260" y="448310"/>
            <a:ext cx="3186430" cy="1076325"/>
          </a:xfrm>
          <a:prstGeom prst="rect">
            <a:avLst/>
          </a:prstGeom>
          <a:noFill/>
        </p:spPr>
        <p:txBody>
          <a:bodyPr wrap="square" rtlCol="0">
            <a:spAutoFit/>
          </a:bodyPr>
          <a:lstStyle/>
          <a:p>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CONNECTED PROBLEMS</a:t>
            </a:r>
            <a:endPar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5" name="椭圆 4"/>
          <p:cNvSpPr/>
          <p:nvPr/>
        </p:nvSpPr>
        <p:spPr>
          <a:xfrm>
            <a:off x="798830" y="2211705"/>
            <a:ext cx="1650365" cy="17221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charset="0"/>
              <a:cs typeface="Times New Roman" panose="02020603050405020304" charset="0"/>
            </a:endParaRPr>
          </a:p>
        </p:txBody>
      </p:sp>
      <p:sp>
        <p:nvSpPr>
          <p:cNvPr id="8" name="TextBox 7"/>
          <p:cNvSpPr txBox="1"/>
          <p:nvPr/>
        </p:nvSpPr>
        <p:spPr>
          <a:xfrm>
            <a:off x="107315" y="4011930"/>
            <a:ext cx="3696335" cy="583565"/>
          </a:xfrm>
          <a:prstGeom prst="rect">
            <a:avLst/>
          </a:prstGeom>
          <a:noFill/>
        </p:spPr>
        <p:txBody>
          <a:bodyPr wrap="square" rtlCol="0">
            <a:spAutoFit/>
          </a:bodyPr>
          <a:lstStyle/>
          <a:p>
            <a:pPr algn="ctr"/>
            <a:r>
              <a:rPr lang="en-US" altLang="zh-CN" sz="3200" u="sng" dirty="0">
                <a:solidFill>
                  <a:schemeClr val="bg1"/>
                </a:solidFill>
                <a:latin typeface="Times New Roman" panose="02020603050405020304" charset="0"/>
                <a:cs typeface="Times New Roman" panose="02020603050405020304" charset="0"/>
              </a:rPr>
              <a:t>DEFORESTATION</a:t>
            </a:r>
            <a:endParaRPr lang="en-US" altLang="zh-CN" sz="3200" u="sng" dirty="0">
              <a:solidFill>
                <a:schemeClr val="bg1"/>
              </a:solidFill>
              <a:latin typeface="Times New Roman" panose="02020603050405020304" charset="0"/>
              <a:cs typeface="Times New Roman" panose="02020603050405020304" charset="0"/>
            </a:endParaRPr>
          </a:p>
        </p:txBody>
      </p:sp>
      <p:cxnSp>
        <p:nvCxnSpPr>
          <p:cNvPr id="10" name="直接箭头连接符 9"/>
          <p:cNvCxnSpPr/>
          <p:nvPr/>
        </p:nvCxnSpPr>
        <p:spPr>
          <a:xfrm flipV="1">
            <a:off x="2382909" y="1705965"/>
            <a:ext cx="1020060" cy="7244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491865" y="913130"/>
            <a:ext cx="1340485" cy="17100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charset="0"/>
              <a:cs typeface="Times New Roman" panose="02020603050405020304" charset="0"/>
            </a:endParaRPr>
          </a:p>
        </p:txBody>
      </p:sp>
      <p:cxnSp>
        <p:nvCxnSpPr>
          <p:cNvPr id="20" name="直接箭头连接符 19"/>
          <p:cNvCxnSpPr/>
          <p:nvPr/>
        </p:nvCxnSpPr>
        <p:spPr>
          <a:xfrm rot="5400000" flipV="1">
            <a:off x="4554738" y="2212269"/>
            <a:ext cx="1020060" cy="7244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292090" y="2429510"/>
            <a:ext cx="1353185" cy="16897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charset="0"/>
              <a:cs typeface="Times New Roman" panose="02020603050405020304" charset="0"/>
            </a:endParaRPr>
          </a:p>
        </p:txBody>
      </p:sp>
      <p:sp>
        <p:nvSpPr>
          <p:cNvPr id="25" name="椭圆 24"/>
          <p:cNvSpPr/>
          <p:nvPr/>
        </p:nvSpPr>
        <p:spPr>
          <a:xfrm>
            <a:off x="7215505" y="582295"/>
            <a:ext cx="1758315" cy="2133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8" name="直接箭头连接符 27"/>
          <p:cNvCxnSpPr/>
          <p:nvPr/>
        </p:nvCxnSpPr>
        <p:spPr>
          <a:xfrm rot="21313265" flipV="1">
            <a:off x="6588395" y="2540975"/>
            <a:ext cx="1020060" cy="7244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643755" y="267335"/>
            <a:ext cx="3036570" cy="1076325"/>
          </a:xfrm>
          <a:prstGeom prst="rect">
            <a:avLst/>
          </a:prstGeom>
          <a:noFill/>
        </p:spPr>
        <p:txBody>
          <a:bodyPr wrap="square" rtlCol="0">
            <a:spAutoFit/>
          </a:bodyPr>
          <a:lstStyle/>
          <a:p>
            <a:r>
              <a:rPr lang="en-US" altLang="zh-CN" sz="3200" u="sng" dirty="0">
                <a:solidFill>
                  <a:schemeClr val="bg1"/>
                </a:solidFill>
                <a:latin typeface="Times New Roman" panose="02020603050405020304" charset="0"/>
                <a:cs typeface="Times New Roman" panose="02020603050405020304" charset="0"/>
              </a:rPr>
              <a:t>GREENHOUSE EFFECT</a:t>
            </a:r>
            <a:endParaRPr lang="en-US" altLang="zh-CN" sz="3200" u="sng" dirty="0">
              <a:solidFill>
                <a:schemeClr val="bg1"/>
              </a:solidFill>
              <a:latin typeface="Times New Roman" panose="02020603050405020304" charset="0"/>
              <a:cs typeface="Times New Roman" panose="02020603050405020304" charset="0"/>
            </a:endParaRPr>
          </a:p>
        </p:txBody>
      </p:sp>
      <p:sp>
        <p:nvSpPr>
          <p:cNvPr id="31" name="TextBox 30"/>
          <p:cNvSpPr txBox="1"/>
          <p:nvPr/>
        </p:nvSpPr>
        <p:spPr>
          <a:xfrm>
            <a:off x="4284345" y="4193540"/>
            <a:ext cx="4135755" cy="583565"/>
          </a:xfrm>
          <a:prstGeom prst="rect">
            <a:avLst/>
          </a:prstGeom>
          <a:noFill/>
        </p:spPr>
        <p:txBody>
          <a:bodyPr wrap="square" rtlCol="0">
            <a:spAutoFit/>
          </a:bodyPr>
          <a:lstStyle/>
          <a:p>
            <a:pPr algn="ctr"/>
            <a:r>
              <a:rPr lang="en-US" altLang="zh-CN" sz="3200" u="sng" dirty="0">
                <a:solidFill>
                  <a:schemeClr val="bg1"/>
                </a:solidFill>
                <a:latin typeface="Times New Roman" panose="02020603050405020304" charset="0"/>
                <a:cs typeface="Times New Roman" panose="02020603050405020304" charset="0"/>
              </a:rPr>
              <a:t>GLOBAL WARMING</a:t>
            </a:r>
            <a:endParaRPr lang="en-US" altLang="zh-CN" sz="3200" u="sng" dirty="0">
              <a:solidFill>
                <a:schemeClr val="bg1"/>
              </a:solidFill>
              <a:latin typeface="Times New Roman" panose="02020603050405020304" charset="0"/>
              <a:cs typeface="Times New Roman" panose="02020603050405020304" charset="0"/>
            </a:endParaRPr>
          </a:p>
        </p:txBody>
      </p:sp>
      <p:sp>
        <p:nvSpPr>
          <p:cNvPr id="32" name="TextBox 31"/>
          <p:cNvSpPr txBox="1"/>
          <p:nvPr/>
        </p:nvSpPr>
        <p:spPr>
          <a:xfrm>
            <a:off x="6948170" y="2715895"/>
            <a:ext cx="2323465" cy="1568450"/>
          </a:xfrm>
          <a:prstGeom prst="rect">
            <a:avLst/>
          </a:prstGeom>
          <a:noFill/>
        </p:spPr>
        <p:txBody>
          <a:bodyPr wrap="square" rtlCol="0">
            <a:spAutoFit/>
          </a:bodyPr>
          <a:lstStyle/>
          <a:p>
            <a:pPr algn="ctr"/>
            <a:r>
              <a:rPr lang="en-US" altLang="zh-CN" sz="3200" u="sng" dirty="0">
                <a:solidFill>
                  <a:schemeClr val="bg1"/>
                </a:solidFill>
                <a:latin typeface="Times New Roman" panose="02020603050405020304" charset="0"/>
                <a:cs typeface="Times New Roman" panose="02020603050405020304" charset="0"/>
              </a:rPr>
              <a:t>MELTING OF GLACIERS</a:t>
            </a:r>
            <a:endParaRPr lang="en-US" altLang="zh-CN" sz="3200" u="sng" dirty="0">
              <a:solidFill>
                <a:schemeClr val="bg1"/>
              </a:solidFill>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3686175" y="1170940"/>
            <a:ext cx="951230" cy="1194435"/>
          </a:xfrm>
          <a:prstGeom prst="rect">
            <a:avLst/>
          </a:prstGeom>
        </p:spPr>
      </p:pic>
      <p:pic>
        <p:nvPicPr>
          <p:cNvPr id="6" name="Picture 5"/>
          <p:cNvPicPr>
            <a:picLocks noChangeAspect="1"/>
          </p:cNvPicPr>
          <p:nvPr/>
        </p:nvPicPr>
        <p:blipFill>
          <a:blip r:embed="rId2"/>
          <a:stretch>
            <a:fillRect/>
          </a:stretch>
        </p:blipFill>
        <p:spPr>
          <a:xfrm>
            <a:off x="1024255" y="2473325"/>
            <a:ext cx="1198880" cy="1198245"/>
          </a:xfrm>
          <a:prstGeom prst="rect">
            <a:avLst/>
          </a:prstGeom>
        </p:spPr>
      </p:pic>
      <p:pic>
        <p:nvPicPr>
          <p:cNvPr id="9" name="Picture 8"/>
          <p:cNvPicPr>
            <a:picLocks noChangeAspect="1"/>
          </p:cNvPicPr>
          <p:nvPr/>
        </p:nvPicPr>
        <p:blipFill>
          <a:blip r:embed="rId3"/>
          <a:stretch>
            <a:fillRect/>
          </a:stretch>
        </p:blipFill>
        <p:spPr>
          <a:xfrm>
            <a:off x="5474970" y="2787650"/>
            <a:ext cx="987425" cy="1064895"/>
          </a:xfrm>
          <a:prstGeom prst="rect">
            <a:avLst/>
          </a:prstGeom>
        </p:spPr>
      </p:pic>
      <p:pic>
        <p:nvPicPr>
          <p:cNvPr id="11" name="Picture 10"/>
          <p:cNvPicPr>
            <a:picLocks noChangeAspect="1"/>
          </p:cNvPicPr>
          <p:nvPr/>
        </p:nvPicPr>
        <p:blipFill>
          <a:blip r:embed="rId4"/>
          <a:stretch>
            <a:fillRect/>
          </a:stretch>
        </p:blipFill>
        <p:spPr>
          <a:xfrm>
            <a:off x="7418070" y="913130"/>
            <a:ext cx="1353185" cy="14097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555875" y="411480"/>
            <a:ext cx="7187565" cy="583565"/>
          </a:xfrm>
          <a:prstGeom prst="rect">
            <a:avLst/>
          </a:prstGeom>
          <a:noFill/>
        </p:spPr>
        <p:txBody>
          <a:bodyPr wrap="square" rtlCol="0">
            <a:spAutoFit/>
          </a:bodyPr>
          <a:lstStyle/>
          <a:p>
            <a:r>
              <a:rPr lang="en-US" sz="3200" b="1" u="sng">
                <a:latin typeface="Times New Roman" panose="02020603050405020304" charset="0"/>
                <a:cs typeface="Times New Roman" panose="02020603050405020304" charset="0"/>
              </a:rPr>
              <a:t>ENVIRNMENTAL PROBLEMS</a:t>
            </a:r>
            <a:endParaRPr lang="en-US" sz="3200" b="1" u="sng">
              <a:latin typeface="Times New Roman" panose="02020603050405020304" charset="0"/>
              <a:cs typeface="Times New Roman" panose="02020603050405020304" charset="0"/>
            </a:endParaRPr>
          </a:p>
        </p:txBody>
      </p:sp>
      <p:pic>
        <p:nvPicPr>
          <p:cNvPr id="8" name="Picture 7"/>
          <p:cNvPicPr>
            <a:picLocks noChangeAspect="1"/>
          </p:cNvPicPr>
          <p:nvPr/>
        </p:nvPicPr>
        <p:blipFill>
          <a:blip r:embed="rId1"/>
          <a:stretch>
            <a:fillRect/>
          </a:stretch>
        </p:blipFill>
        <p:spPr>
          <a:xfrm>
            <a:off x="6156325" y="1131570"/>
            <a:ext cx="2619375" cy="1743075"/>
          </a:xfrm>
          <a:prstGeom prst="rect">
            <a:avLst/>
          </a:prstGeom>
        </p:spPr>
      </p:pic>
      <p:pic>
        <p:nvPicPr>
          <p:cNvPr id="9" name="Picture 8"/>
          <p:cNvPicPr>
            <a:picLocks noChangeAspect="1"/>
          </p:cNvPicPr>
          <p:nvPr/>
        </p:nvPicPr>
        <p:blipFill>
          <a:blip r:embed="rId2"/>
          <a:stretch>
            <a:fillRect/>
          </a:stretch>
        </p:blipFill>
        <p:spPr>
          <a:xfrm>
            <a:off x="3295650" y="1155065"/>
            <a:ext cx="2710815" cy="3823335"/>
          </a:xfrm>
          <a:prstGeom prst="rect">
            <a:avLst/>
          </a:prstGeom>
        </p:spPr>
      </p:pic>
      <p:pic>
        <p:nvPicPr>
          <p:cNvPr id="10" name="Picture 9"/>
          <p:cNvPicPr>
            <a:picLocks noChangeAspect="1"/>
          </p:cNvPicPr>
          <p:nvPr/>
        </p:nvPicPr>
        <p:blipFill>
          <a:blip r:embed="rId3"/>
          <a:stretch>
            <a:fillRect/>
          </a:stretch>
        </p:blipFill>
        <p:spPr>
          <a:xfrm>
            <a:off x="107315" y="2911475"/>
            <a:ext cx="3028950" cy="1941830"/>
          </a:xfrm>
          <a:prstGeom prst="rect">
            <a:avLst/>
          </a:prstGeom>
        </p:spPr>
      </p:pic>
      <p:pic>
        <p:nvPicPr>
          <p:cNvPr id="11" name="Picture 10"/>
          <p:cNvPicPr>
            <a:picLocks noChangeAspect="1"/>
          </p:cNvPicPr>
          <p:nvPr/>
        </p:nvPicPr>
        <p:blipFill>
          <a:blip r:embed="rId4"/>
          <a:stretch>
            <a:fillRect/>
          </a:stretch>
        </p:blipFill>
        <p:spPr>
          <a:xfrm>
            <a:off x="6083935" y="3026410"/>
            <a:ext cx="2857500" cy="1865630"/>
          </a:xfrm>
          <a:prstGeom prst="rect">
            <a:avLst/>
          </a:prstGeom>
        </p:spPr>
      </p:pic>
      <p:pic>
        <p:nvPicPr>
          <p:cNvPr id="12" name="Picture 11"/>
          <p:cNvPicPr>
            <a:picLocks noChangeAspect="1"/>
          </p:cNvPicPr>
          <p:nvPr/>
        </p:nvPicPr>
        <p:blipFill>
          <a:blip r:embed="rId5"/>
          <a:stretch>
            <a:fillRect/>
          </a:stretch>
        </p:blipFill>
        <p:spPr>
          <a:xfrm>
            <a:off x="323215" y="123825"/>
            <a:ext cx="2232660" cy="25812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215" y="132080"/>
            <a:ext cx="3929380" cy="1322070"/>
          </a:xfrm>
          <a:prstGeom prst="rect">
            <a:avLst/>
          </a:prstGeom>
          <a:noFill/>
        </p:spPr>
        <p:txBody>
          <a:bodyPr wrap="square" rtlCol="0">
            <a:spAutoFit/>
          </a:bodyPr>
          <a:lstStyle/>
          <a:p>
            <a:r>
              <a:rPr lang="zh-CN" altLang="en-US" sz="4000" b="1" u="sng" dirty="0">
                <a:solidFill>
                  <a:schemeClr val="tx1"/>
                </a:solidFill>
                <a:latin typeface="Times New Roman" panose="02020603050405020304" charset="0"/>
                <a:ea typeface="Microsoft YaHei" panose="020B0503020204020204" pitchFamily="34" charset="-122"/>
                <a:cs typeface="Times New Roman" panose="02020603050405020304" charset="0"/>
              </a:rPr>
              <a:t>Learning Objectives</a:t>
            </a:r>
            <a:endParaRPr lang="zh-CN" altLang="en-US" sz="4000" b="1" u="sng" dirty="0">
              <a:solidFill>
                <a:schemeClr val="tx1"/>
              </a:solidFill>
              <a:latin typeface="Times New Roman" panose="02020603050405020304" charset="0"/>
              <a:ea typeface="Microsoft YaHei" panose="020B0503020204020204" pitchFamily="34" charset="-122"/>
              <a:cs typeface="Times New Roman" panose="02020603050405020304" charset="0"/>
            </a:endParaRPr>
          </a:p>
        </p:txBody>
      </p:sp>
      <p:sp>
        <p:nvSpPr>
          <p:cNvPr id="5" name="六边形 4"/>
          <p:cNvSpPr/>
          <p:nvPr/>
        </p:nvSpPr>
        <p:spPr>
          <a:xfrm rot="5400000">
            <a:off x="3382707" y="1362914"/>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6" name="六边形 5"/>
          <p:cNvSpPr/>
          <p:nvPr/>
        </p:nvSpPr>
        <p:spPr>
          <a:xfrm rot="5400000">
            <a:off x="2828510" y="2400054"/>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7" name="六边形 6"/>
          <p:cNvSpPr/>
          <p:nvPr/>
        </p:nvSpPr>
        <p:spPr>
          <a:xfrm rot="5400000">
            <a:off x="3381678" y="3437315"/>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0" name="六边形 9"/>
          <p:cNvSpPr/>
          <p:nvPr/>
        </p:nvSpPr>
        <p:spPr>
          <a:xfrm rot="16200000">
            <a:off x="4567751" y="3437314"/>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1" name="六边形 10"/>
          <p:cNvSpPr/>
          <p:nvPr/>
        </p:nvSpPr>
        <p:spPr>
          <a:xfrm rot="16200000">
            <a:off x="5121642" y="2400053"/>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2" name="六边形 11"/>
          <p:cNvSpPr/>
          <p:nvPr/>
        </p:nvSpPr>
        <p:spPr>
          <a:xfrm rot="16200000">
            <a:off x="4525067" y="1362916"/>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4" name="TextBox 13"/>
          <p:cNvSpPr txBox="1"/>
          <p:nvPr/>
        </p:nvSpPr>
        <p:spPr>
          <a:xfrm>
            <a:off x="5796280" y="1429385"/>
            <a:ext cx="2501265" cy="583565"/>
          </a:xfrm>
          <a:prstGeom prst="rect">
            <a:avLst/>
          </a:prstGeom>
          <a:noFill/>
        </p:spPr>
        <p:txBody>
          <a:bodyPr wrap="square" rtlCol="0">
            <a:spAutoFit/>
          </a:bodyPr>
          <a:lstStyle/>
          <a:p>
            <a:r>
              <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rPr>
              <a:t>EVALUATE</a:t>
            </a:r>
            <a:endPar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17" name="TextBox 16"/>
          <p:cNvSpPr txBox="1"/>
          <p:nvPr/>
        </p:nvSpPr>
        <p:spPr>
          <a:xfrm>
            <a:off x="6372225" y="3114040"/>
            <a:ext cx="2503805" cy="583565"/>
          </a:xfrm>
          <a:prstGeom prst="rect">
            <a:avLst/>
          </a:prstGeom>
          <a:noFill/>
        </p:spPr>
        <p:txBody>
          <a:bodyPr wrap="square" rtlCol="0">
            <a:spAutoFit/>
          </a:bodyPr>
          <a:lstStyle/>
          <a:p>
            <a:r>
              <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rPr>
              <a:t>COMPARE</a:t>
            </a:r>
            <a:endPar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19" name="TextBox 18"/>
          <p:cNvSpPr txBox="1"/>
          <p:nvPr/>
        </p:nvSpPr>
        <p:spPr>
          <a:xfrm>
            <a:off x="5868144" y="3644437"/>
            <a:ext cx="2088233" cy="337185"/>
          </a:xfrm>
          <a:prstGeom prst="rect">
            <a:avLst/>
          </a:prstGeom>
          <a:noFill/>
        </p:spPr>
        <p:txBody>
          <a:bodyPr wrap="square" rtlCol="0">
            <a:spAutoFit/>
          </a:bodyPr>
          <a:lstStyle/>
          <a:p>
            <a:endParaRPr lang="zh-CN" altLang="en-US" sz="1600"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21" name="TextBox 20"/>
          <p:cNvSpPr txBox="1"/>
          <p:nvPr/>
        </p:nvSpPr>
        <p:spPr>
          <a:xfrm>
            <a:off x="2123243" y="1616836"/>
            <a:ext cx="2088233" cy="583565"/>
          </a:xfrm>
          <a:prstGeom prst="rect">
            <a:avLst/>
          </a:prstGeom>
          <a:noFill/>
        </p:spPr>
        <p:txBody>
          <a:bodyPr wrap="square" rtlCol="0">
            <a:spAutoFit/>
          </a:bodyPr>
          <a:lstStyle/>
          <a:p>
            <a:r>
              <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rPr>
              <a:t>USE</a:t>
            </a:r>
            <a:endPar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23" name="TextBox 22"/>
          <p:cNvSpPr txBox="1"/>
          <p:nvPr/>
        </p:nvSpPr>
        <p:spPr>
          <a:xfrm>
            <a:off x="611404" y="2653973"/>
            <a:ext cx="2088233" cy="583565"/>
          </a:xfrm>
          <a:prstGeom prst="rect">
            <a:avLst/>
          </a:prstGeom>
          <a:noFill/>
        </p:spPr>
        <p:txBody>
          <a:bodyPr wrap="square" rtlCol="0">
            <a:spAutoFit/>
          </a:bodyPr>
          <a:lstStyle/>
          <a:p>
            <a:r>
              <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rPr>
              <a:t>PREPARE</a:t>
            </a:r>
            <a:endPar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25" name="TextBox 24"/>
          <p:cNvSpPr txBox="1"/>
          <p:nvPr/>
        </p:nvSpPr>
        <p:spPr>
          <a:xfrm>
            <a:off x="1547298" y="3691534"/>
            <a:ext cx="2088233" cy="583565"/>
          </a:xfrm>
          <a:prstGeom prst="rect">
            <a:avLst/>
          </a:prstGeom>
          <a:noFill/>
        </p:spPr>
        <p:txBody>
          <a:bodyPr wrap="square" rtlCol="0">
            <a:spAutoFit/>
          </a:bodyPr>
          <a:lstStyle/>
          <a:p>
            <a:r>
              <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rPr>
              <a:t>SELECT</a:t>
            </a:r>
            <a:endParaRPr lang="en-US" altLang="zh-CN" sz="3200"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1919" y="3529268"/>
            <a:ext cx="850509" cy="850509"/>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683" y="3697633"/>
            <a:ext cx="672533" cy="67253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533" y="2566357"/>
            <a:ext cx="803210" cy="80321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035" y="1454152"/>
            <a:ext cx="908882" cy="908882"/>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919" y="1526545"/>
            <a:ext cx="871210" cy="871210"/>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6659" y="2472026"/>
            <a:ext cx="886712" cy="88671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5030" y="195580"/>
            <a:ext cx="3550920" cy="1076325"/>
          </a:xfrm>
          <a:prstGeom prst="rect">
            <a:avLst/>
          </a:prstGeom>
          <a:noFill/>
        </p:spPr>
        <p:txBody>
          <a:bodyPr wrap="square" rtlCol="0">
            <a:spAutoFit/>
          </a:bodyPr>
          <a:lstStyle/>
          <a:p>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Decision-</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S</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upport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T</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ools</a:t>
            </a:r>
            <a:endPar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186" y="1540752"/>
            <a:ext cx="3790580" cy="2837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Box 2"/>
          <p:cNvSpPr txBox="1"/>
          <p:nvPr/>
        </p:nvSpPr>
        <p:spPr>
          <a:xfrm>
            <a:off x="5200015" y="640715"/>
            <a:ext cx="3620135" cy="3415030"/>
          </a:xfrm>
          <a:prstGeom prst="rect">
            <a:avLst/>
          </a:prstGeom>
          <a:noFill/>
        </p:spPr>
        <p:txBody>
          <a:bodyPr wrap="square" rtlCol="0">
            <a:spAutoFit/>
          </a:bodyPr>
          <a:lstStyle/>
          <a:p>
            <a:r>
              <a:rPr lang="en-US">
                <a:latin typeface="Times New Roman" panose="02020603050405020304" charset="0"/>
                <a:cs typeface="Times New Roman" panose="02020603050405020304" charset="0"/>
              </a:rPr>
              <a:t>Tools and methods such as cost-benefit analysis, risk assessment, technology assessment often provide support to decision-maker when it making decisions about how to best management the environment and environmental resources. These decision-support tools have different ethical foundations and different set of values embedded in them, which are important to have in mind.</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79705" y="123825"/>
            <a:ext cx="4334510" cy="2613915"/>
            <a:chOff x="4917506" y="913379"/>
            <a:chExt cx="3632494" cy="2614148"/>
          </a:xfrm>
        </p:grpSpPr>
        <p:grpSp>
          <p:nvGrpSpPr>
            <p:cNvPr id="6" name="组合 5"/>
            <p:cNvGrpSpPr/>
            <p:nvPr/>
          </p:nvGrpSpPr>
          <p:grpSpPr>
            <a:xfrm>
              <a:off x="5352140" y="915566"/>
              <a:ext cx="3197860" cy="2611961"/>
              <a:chOff x="4932040" y="1429087"/>
              <a:chExt cx="3197860" cy="2611961"/>
            </a:xfrm>
          </p:grpSpPr>
          <p:sp>
            <p:nvSpPr>
              <p:cNvPr id="7" name="TextBox 6"/>
              <p:cNvSpPr txBox="1"/>
              <p:nvPr/>
            </p:nvSpPr>
            <p:spPr>
              <a:xfrm>
                <a:off x="4932040" y="1733887"/>
                <a:ext cx="3197860" cy="2307161"/>
              </a:xfrm>
              <a:prstGeom prst="rect">
                <a:avLst/>
              </a:prstGeom>
              <a:noFill/>
            </p:spPr>
            <p:txBody>
              <a:bodyPr wrap="square" rtlCol="0">
                <a:spAutoFit/>
              </a:bodyPr>
              <a:lstStyle/>
              <a:p>
                <a:r>
                  <a:rPr lang="zh-CN" altLang="en-US" dirty="0">
                    <a:solidFill>
                      <a:schemeClr val="bg1"/>
                    </a:solidFill>
                    <a:latin typeface="Times New Roman" panose="02020603050405020304" charset="0"/>
                    <a:cs typeface="Times New Roman" panose="02020603050405020304" charset="0"/>
                  </a:rPr>
                  <a:t>DPSIR (drivers</a:t>
                </a:r>
                <a:r>
                  <a:rPr lang="zh-CN" altLang="en-US" dirty="0">
                    <a:solidFill>
                      <a:schemeClr val="bg1"/>
                    </a:solidFill>
                    <a:latin typeface="Times New Roman" panose="02020603050405020304" charset="0"/>
                    <a:cs typeface="Times New Roman" panose="02020603050405020304" charset="0"/>
                  </a:rPr>
                  <a:t>, pressures, state, impact and response model of intervention) is a causal framework for describing the interactions between society and the environment: Human impact </a:t>
                </a:r>
                <a:r>
                  <a:rPr lang="zh-CN" altLang="en-US" dirty="0">
                    <a:solidFill>
                      <a:schemeClr val="bg1"/>
                    </a:solidFill>
                    <a:latin typeface="Times New Roman" panose="02020603050405020304" charset="0"/>
                    <a:cs typeface="Times New Roman" panose="02020603050405020304" charset="0"/>
                  </a:rPr>
                  <a:t>on the environment and vice versa because of the interdependence of the components.</a:t>
                </a:r>
                <a:endParaRPr lang="zh-CN" altLang="en-US" dirty="0">
                  <a:solidFill>
                    <a:schemeClr val="bg1"/>
                  </a:solidFill>
                  <a:latin typeface="Times New Roman" panose="02020603050405020304" charset="0"/>
                  <a:cs typeface="Times New Roman" panose="02020603050405020304" charset="0"/>
                </a:endParaRPr>
              </a:p>
            </p:txBody>
          </p:sp>
          <p:sp>
            <p:nvSpPr>
              <p:cNvPr id="8" name="TextBox 7"/>
              <p:cNvSpPr txBox="1"/>
              <p:nvPr/>
            </p:nvSpPr>
            <p:spPr>
              <a:xfrm>
                <a:off x="4943988" y="1429087"/>
                <a:ext cx="2088233" cy="368333"/>
              </a:xfrm>
              <a:prstGeom prst="rect">
                <a:avLst/>
              </a:prstGeom>
              <a:noFill/>
            </p:spPr>
            <p:txBody>
              <a:bodyPr wrap="square" rtlCol="0">
                <a:spAutoFit/>
              </a:bodyPr>
              <a:lstStyle/>
              <a:p>
                <a:r>
                  <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rPr>
                  <a:t>DPSIR</a:t>
                </a:r>
                <a:endPar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grpSp>
        <p:sp>
          <p:nvSpPr>
            <p:cNvPr id="13" name="等腰三角形 12"/>
            <p:cNvSpPr/>
            <p:nvPr/>
          </p:nvSpPr>
          <p:spPr>
            <a:xfrm>
              <a:off x="4917506" y="913379"/>
              <a:ext cx="432048" cy="4029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p:nvPr/>
        </p:nvGrpSpPr>
        <p:grpSpPr>
          <a:xfrm>
            <a:off x="631190" y="3075940"/>
            <a:ext cx="3883025" cy="1503680"/>
            <a:chOff x="4932040" y="1429087"/>
            <a:chExt cx="3566160" cy="1503680"/>
          </a:xfrm>
        </p:grpSpPr>
        <p:sp>
          <p:nvSpPr>
            <p:cNvPr id="23" name="TextBox 22"/>
            <p:cNvSpPr txBox="1"/>
            <p:nvPr/>
          </p:nvSpPr>
          <p:spPr>
            <a:xfrm>
              <a:off x="4932040" y="1733887"/>
              <a:ext cx="3566160" cy="1198880"/>
            </a:xfrm>
            <a:prstGeom prst="rect">
              <a:avLst/>
            </a:prstGeom>
            <a:noFill/>
          </p:spPr>
          <p:txBody>
            <a:bodyPr wrap="square" rtlCol="0">
              <a:spAutoFit/>
            </a:bodyPr>
            <a:lstStyle/>
            <a:p>
              <a:r>
                <a:rPr lang="zh-CN" altLang="en-US" dirty="0">
                  <a:solidFill>
                    <a:schemeClr val="bg1"/>
                  </a:solidFill>
                  <a:latin typeface="Times New Roman" panose="02020603050405020304" charset="0"/>
                  <a:cs typeface="Times New Roman" panose="02020603050405020304" charset="0"/>
                </a:rPr>
                <a:t>A cost-benefit analysis (CBA) is the process used to measure the benefits of a decision or taking action minus the costs associated with taking that action.</a:t>
              </a:r>
              <a:endParaRPr lang="zh-CN" altLang="en-US" dirty="0">
                <a:solidFill>
                  <a:schemeClr val="bg1"/>
                </a:solidFill>
                <a:latin typeface="Times New Roman" panose="02020603050405020304" charset="0"/>
                <a:cs typeface="Times New Roman" panose="02020603050405020304" charset="0"/>
              </a:endParaRPr>
            </a:p>
          </p:txBody>
        </p:sp>
        <p:sp>
          <p:nvSpPr>
            <p:cNvPr id="24" name="TextBox 23"/>
            <p:cNvSpPr txBox="1"/>
            <p:nvPr/>
          </p:nvSpPr>
          <p:spPr>
            <a:xfrm>
              <a:off x="4944105" y="1429087"/>
              <a:ext cx="3235325" cy="368300"/>
            </a:xfrm>
            <a:prstGeom prst="rect">
              <a:avLst/>
            </a:prstGeom>
            <a:noFill/>
          </p:spPr>
          <p:txBody>
            <a:bodyPr wrap="square" rtlCol="0">
              <a:spAutoFit/>
            </a:bodyPr>
            <a:lstStyle/>
            <a:p>
              <a:r>
                <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rPr>
                <a:t>COST BENEFIT ANALYSIS</a:t>
              </a:r>
              <a:endPar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grpSp>
      <p:sp>
        <p:nvSpPr>
          <p:cNvPr id="35" name="等腰三角形 34"/>
          <p:cNvSpPr/>
          <p:nvPr/>
        </p:nvSpPr>
        <p:spPr>
          <a:xfrm>
            <a:off x="107315" y="3147695"/>
            <a:ext cx="431800" cy="6324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Picture 2"/>
          <p:cNvPicPr>
            <a:picLocks noChangeAspect="1"/>
          </p:cNvPicPr>
          <p:nvPr/>
        </p:nvPicPr>
        <p:blipFill>
          <a:blip r:embed="rId1"/>
          <a:stretch>
            <a:fillRect/>
          </a:stretch>
        </p:blipFill>
        <p:spPr>
          <a:xfrm>
            <a:off x="5147945" y="267335"/>
            <a:ext cx="2948940" cy="2225675"/>
          </a:xfrm>
          <a:prstGeom prst="rect">
            <a:avLst/>
          </a:prstGeom>
        </p:spPr>
      </p:pic>
      <p:pic>
        <p:nvPicPr>
          <p:cNvPr id="5" name="Picture 4"/>
          <p:cNvPicPr>
            <a:picLocks noChangeAspect="1"/>
          </p:cNvPicPr>
          <p:nvPr/>
        </p:nvPicPr>
        <p:blipFill>
          <a:blip r:embed="rId2"/>
          <a:stretch>
            <a:fillRect/>
          </a:stretch>
        </p:blipFill>
        <p:spPr>
          <a:xfrm>
            <a:off x="5220335" y="2659380"/>
            <a:ext cx="2076450" cy="2209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179705" y="123825"/>
            <a:ext cx="4334510" cy="2060195"/>
            <a:chOff x="4917506" y="913379"/>
            <a:chExt cx="3632494" cy="2060379"/>
          </a:xfrm>
        </p:grpSpPr>
        <p:grpSp>
          <p:nvGrpSpPr>
            <p:cNvPr id="3" name="组合 5"/>
            <p:cNvGrpSpPr/>
            <p:nvPr/>
          </p:nvGrpSpPr>
          <p:grpSpPr>
            <a:xfrm>
              <a:off x="5352140" y="915566"/>
              <a:ext cx="3197860" cy="2058192"/>
              <a:chOff x="4932040" y="1429087"/>
              <a:chExt cx="3197860" cy="2058192"/>
            </a:xfrm>
          </p:grpSpPr>
          <p:sp>
            <p:nvSpPr>
              <p:cNvPr id="4" name="TextBox 6"/>
              <p:cNvSpPr txBox="1"/>
              <p:nvPr/>
            </p:nvSpPr>
            <p:spPr>
              <a:xfrm>
                <a:off x="4932040" y="1733887"/>
                <a:ext cx="3197860" cy="1753392"/>
              </a:xfrm>
              <a:prstGeom prst="rect">
                <a:avLst/>
              </a:prstGeom>
              <a:noFill/>
            </p:spPr>
            <p:txBody>
              <a:bodyPr wrap="square" rtlCol="0">
                <a:spAutoFit/>
              </a:bodyPr>
              <a:lstStyle/>
              <a:p>
                <a:r>
                  <a:rPr lang="zh-CN" altLang="en-US" dirty="0">
                    <a:solidFill>
                      <a:schemeClr val="bg1"/>
                    </a:solidFill>
                    <a:latin typeface="Times New Roman" panose="02020603050405020304" charset="0"/>
                    <a:cs typeface="Times New Roman" panose="02020603050405020304" charset="0"/>
                  </a:rPr>
                  <a:t>Stakeholder analysis is a process of systematically gathering and analyzing qualitative infor- mation to determine whose interests should be taken into account when developing and/or implementing a policy or program.</a:t>
                </a:r>
                <a:endParaRPr lang="zh-CN" altLang="en-US" dirty="0">
                  <a:solidFill>
                    <a:schemeClr val="bg1"/>
                  </a:solidFill>
                  <a:latin typeface="Times New Roman" panose="02020603050405020304" charset="0"/>
                  <a:cs typeface="Times New Roman" panose="02020603050405020304" charset="0"/>
                </a:endParaRPr>
              </a:p>
            </p:txBody>
          </p:sp>
          <p:sp>
            <p:nvSpPr>
              <p:cNvPr id="5" name="TextBox 7"/>
              <p:cNvSpPr txBox="1"/>
              <p:nvPr/>
            </p:nvSpPr>
            <p:spPr>
              <a:xfrm>
                <a:off x="4943747" y="1429087"/>
                <a:ext cx="3022644" cy="368333"/>
              </a:xfrm>
              <a:prstGeom prst="rect">
                <a:avLst/>
              </a:prstGeom>
              <a:noFill/>
            </p:spPr>
            <p:txBody>
              <a:bodyPr wrap="square" rtlCol="0">
                <a:spAutoFit/>
              </a:bodyPr>
              <a:lstStyle/>
              <a:p>
                <a:r>
                  <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rPr>
                  <a:t>STAKEHOLDER ANALYSIS</a:t>
                </a:r>
                <a:endPar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grpSp>
        <p:sp>
          <p:nvSpPr>
            <p:cNvPr id="9" name="等腰三角形 12"/>
            <p:cNvSpPr/>
            <p:nvPr/>
          </p:nvSpPr>
          <p:spPr>
            <a:xfrm>
              <a:off x="4917506" y="913379"/>
              <a:ext cx="432048" cy="4029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0" name="Picture 9"/>
          <p:cNvPicPr>
            <a:picLocks noChangeAspect="1"/>
          </p:cNvPicPr>
          <p:nvPr/>
        </p:nvPicPr>
        <p:blipFill>
          <a:blip r:embed="rId1"/>
          <a:stretch>
            <a:fillRect/>
          </a:stretch>
        </p:blipFill>
        <p:spPr>
          <a:xfrm>
            <a:off x="5094605" y="195580"/>
            <a:ext cx="3778250" cy="2334260"/>
          </a:xfrm>
          <a:prstGeom prst="rect">
            <a:avLst/>
          </a:prstGeom>
        </p:spPr>
      </p:pic>
      <p:grpSp>
        <p:nvGrpSpPr>
          <p:cNvPr id="11" name="组合 18"/>
          <p:cNvGrpSpPr/>
          <p:nvPr/>
        </p:nvGrpSpPr>
        <p:grpSpPr>
          <a:xfrm>
            <a:off x="179705" y="2529840"/>
            <a:ext cx="4681220" cy="1783246"/>
            <a:chOff x="4917506" y="913379"/>
            <a:chExt cx="3632494" cy="1783918"/>
          </a:xfrm>
        </p:grpSpPr>
        <p:grpSp>
          <p:nvGrpSpPr>
            <p:cNvPr id="12" name="组合 5"/>
            <p:cNvGrpSpPr/>
            <p:nvPr/>
          </p:nvGrpSpPr>
          <p:grpSpPr>
            <a:xfrm>
              <a:off x="5352140" y="915566"/>
              <a:ext cx="3197860" cy="1781731"/>
              <a:chOff x="4932040" y="1429087"/>
              <a:chExt cx="3197860" cy="1781731"/>
            </a:xfrm>
          </p:grpSpPr>
          <p:sp>
            <p:nvSpPr>
              <p:cNvPr id="14" name="TextBox 6"/>
              <p:cNvSpPr txBox="1"/>
              <p:nvPr/>
            </p:nvSpPr>
            <p:spPr>
              <a:xfrm>
                <a:off x="4932040" y="1733887"/>
                <a:ext cx="3197860" cy="1476931"/>
              </a:xfrm>
              <a:prstGeom prst="rect">
                <a:avLst/>
              </a:prstGeom>
              <a:noFill/>
            </p:spPr>
            <p:txBody>
              <a:bodyPr wrap="square" rtlCol="0">
                <a:spAutoFit/>
              </a:bodyPr>
              <a:lstStyle/>
              <a:p>
                <a:r>
                  <a:rPr lang="zh-CN" altLang="en-US" dirty="0">
                    <a:solidFill>
                      <a:schemeClr val="bg1"/>
                    </a:solidFill>
                    <a:latin typeface="Times New Roman" panose="02020603050405020304" charset="0"/>
                    <a:cs typeface="Times New Roman" panose="02020603050405020304" charset="0"/>
                  </a:rPr>
                  <a:t>Technology assessment  is a scientific, interactive, and communicative process that aims to contribute to the formation of public and political opinion on societal aspects of science and technology.</a:t>
                </a:r>
                <a:endParaRPr lang="zh-CN" altLang="en-US" dirty="0">
                  <a:solidFill>
                    <a:schemeClr val="bg1"/>
                  </a:solidFill>
                  <a:latin typeface="Times New Roman" panose="02020603050405020304" charset="0"/>
                  <a:cs typeface="Times New Roman" panose="02020603050405020304" charset="0"/>
                </a:endParaRPr>
              </a:p>
            </p:txBody>
          </p:sp>
          <p:sp>
            <p:nvSpPr>
              <p:cNvPr id="15" name="TextBox 7"/>
              <p:cNvSpPr txBox="1"/>
              <p:nvPr/>
            </p:nvSpPr>
            <p:spPr>
              <a:xfrm>
                <a:off x="4943747" y="1429087"/>
                <a:ext cx="3022644" cy="645403"/>
              </a:xfrm>
              <a:prstGeom prst="rect">
                <a:avLst/>
              </a:prstGeom>
              <a:noFill/>
            </p:spPr>
            <p:txBody>
              <a:bodyPr wrap="square" rtlCol="0">
                <a:spAutoFit/>
              </a:bodyPr>
              <a:lstStyle/>
              <a:p>
                <a:r>
                  <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rPr>
                  <a:t>TECHNOLOGY ASSESSMENT</a:t>
                </a:r>
                <a:endPar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endParaRPr>
              </a:p>
              <a:p>
                <a:endParaRPr lang="en-US" altLang="zh-CN" b="1"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grpSp>
        <p:sp>
          <p:nvSpPr>
            <p:cNvPr id="16" name="等腰三角形 12"/>
            <p:cNvSpPr/>
            <p:nvPr/>
          </p:nvSpPr>
          <p:spPr>
            <a:xfrm>
              <a:off x="4917506" y="913379"/>
              <a:ext cx="432048" cy="4029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7" name="Picture 16"/>
          <p:cNvPicPr>
            <a:picLocks noChangeAspect="1"/>
          </p:cNvPicPr>
          <p:nvPr/>
        </p:nvPicPr>
        <p:blipFill>
          <a:blip r:embed="rId2"/>
          <a:stretch>
            <a:fillRect/>
          </a:stretch>
        </p:blipFill>
        <p:spPr>
          <a:xfrm>
            <a:off x="5094605" y="2715895"/>
            <a:ext cx="3777615" cy="22301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3215" y="411480"/>
            <a:ext cx="8733790" cy="583565"/>
          </a:xfrm>
          <a:prstGeom prst="rect">
            <a:avLst/>
          </a:prstGeom>
          <a:noFill/>
        </p:spPr>
        <p:txBody>
          <a:bodyPr wrap="square" rtlCol="0">
            <a:spAutoFit/>
          </a:bodyPr>
          <a:lstStyle/>
          <a:p>
            <a:r>
              <a:rPr lang="en-US" sz="3200" b="1" u="sng">
                <a:solidFill>
                  <a:schemeClr val="bg1"/>
                </a:solidFill>
                <a:latin typeface="Times New Roman" panose="02020603050405020304" charset="0"/>
                <a:ea typeface="Microsoft YaHei" panose="020B0503020204020204" pitchFamily="34" charset="-122"/>
                <a:cs typeface="Times New Roman" panose="02020603050405020304" charset="0"/>
              </a:rPr>
              <a:t>Environmental Regulation And Principles</a:t>
            </a:r>
            <a:endParaRPr lang="en-US" sz="3200" b="1" u="sng">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3" name="Text Box 2"/>
          <p:cNvSpPr txBox="1"/>
          <p:nvPr/>
        </p:nvSpPr>
        <p:spPr>
          <a:xfrm>
            <a:off x="579120" y="1480185"/>
            <a:ext cx="3691890" cy="2553335"/>
          </a:xfrm>
          <a:prstGeom prst="rect">
            <a:avLst/>
          </a:prstGeom>
          <a:noFill/>
        </p:spPr>
        <p:txBody>
          <a:bodyPr wrap="square" rtlCol="0">
            <a:spAutoFit/>
          </a:bodyPr>
          <a:lstStyle/>
          <a:p>
            <a:r>
              <a:rPr lang="en-US" sz="2000">
                <a:latin typeface="Times New Roman" panose="02020603050405020304" charset="0"/>
                <a:cs typeface="Times New Roman" panose="02020603050405020304" charset="0"/>
              </a:rPr>
              <a:t>In this module, we were introduced to the main different kinds of implementing environmental regulation as well as some of the key environmental principles on which environmental management is based internationally.</a:t>
            </a:r>
            <a:endParaRPr lang="en-US" sz="200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4581525" y="1352550"/>
            <a:ext cx="4104005" cy="344868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260" y="448310"/>
            <a:ext cx="7731125" cy="1076325"/>
          </a:xfrm>
          <a:prstGeom prst="rect">
            <a:avLst/>
          </a:prstGeom>
          <a:noFill/>
        </p:spPr>
        <p:txBody>
          <a:bodyPr wrap="square" rtlCol="0">
            <a:spAutoFit/>
          </a:bodyPr>
          <a:lstStyle/>
          <a:p>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Recommendations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O</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n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Y</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our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C</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hosen Environmental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E</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thical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D</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ilemma</a:t>
            </a:r>
            <a:endPar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cxnSp>
        <p:nvCxnSpPr>
          <p:cNvPr id="14" name="直接连接符 13"/>
          <p:cNvCxnSpPr/>
          <p:nvPr/>
        </p:nvCxnSpPr>
        <p:spPr>
          <a:xfrm>
            <a:off x="5627697" y="2117950"/>
            <a:ext cx="242201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17486" y="2329618"/>
            <a:ext cx="2892268" cy="2245360"/>
          </a:xfrm>
          <a:prstGeom prst="rect">
            <a:avLst/>
          </a:prstGeom>
          <a:noFill/>
        </p:spPr>
        <p:txBody>
          <a:bodyPr wrap="square" rtlCol="0">
            <a:spAutoFit/>
          </a:bodyPr>
          <a:lstStyle/>
          <a:p>
            <a:r>
              <a:rPr lang="zh-CN" altLang="en-US" sz="2000" dirty="0">
                <a:solidFill>
                  <a:schemeClr val="bg1"/>
                </a:solidFill>
                <a:latin typeface="Times New Roman" panose="02020603050405020304" charset="0"/>
                <a:cs typeface="Times New Roman" panose="02020603050405020304" charset="0"/>
              </a:rPr>
              <a:t>In this module, </a:t>
            </a:r>
            <a:r>
              <a:rPr lang="en-US" altLang="zh-CN" sz="2000" dirty="0">
                <a:solidFill>
                  <a:schemeClr val="bg1"/>
                </a:solidFill>
                <a:latin typeface="Times New Roman" panose="02020603050405020304" charset="0"/>
                <a:cs typeface="Times New Roman" panose="02020603050405020304" charset="0"/>
              </a:rPr>
              <a:t>we</a:t>
            </a:r>
            <a:r>
              <a:rPr lang="zh-CN" altLang="en-US" sz="2000" dirty="0">
                <a:solidFill>
                  <a:schemeClr val="bg1"/>
                </a:solidFill>
                <a:latin typeface="Times New Roman" panose="02020603050405020304" charset="0"/>
                <a:cs typeface="Times New Roman" panose="02020603050405020304" charset="0"/>
              </a:rPr>
              <a:t> learn</a:t>
            </a:r>
            <a:r>
              <a:rPr lang="en-US" altLang="zh-CN" sz="2000" dirty="0">
                <a:solidFill>
                  <a:schemeClr val="bg1"/>
                </a:solidFill>
                <a:latin typeface="Times New Roman" panose="02020603050405020304" charset="0"/>
                <a:cs typeface="Times New Roman" panose="02020603050405020304" charset="0"/>
              </a:rPr>
              <a:t>ed</a:t>
            </a:r>
            <a:r>
              <a:rPr lang="zh-CN" altLang="en-US" sz="2000" dirty="0">
                <a:solidFill>
                  <a:schemeClr val="bg1"/>
                </a:solidFill>
                <a:latin typeface="Times New Roman" panose="02020603050405020304" charset="0"/>
                <a:cs typeface="Times New Roman" panose="02020603050405020304" charset="0"/>
              </a:rPr>
              <a:t>-by-doing how hard it can be to develop a set of clear recommendation to solve a given environmental ethical dilemma.</a:t>
            </a:r>
            <a:endParaRPr lang="zh-CN" altLang="en-US" sz="2000" dirty="0">
              <a:solidFill>
                <a:schemeClr val="bg1"/>
              </a:solidFill>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552" y="1707406"/>
            <a:ext cx="4464496" cy="316341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a:hlinkClick r:id="rId1" action="ppaction://hlinkfile"/>
          </p:cNvPr>
          <p:cNvPicPr>
            <a:picLocks noChangeAspect="1"/>
          </p:cNvPicPr>
          <p:nvPr/>
        </p:nvPicPr>
        <p:blipFill>
          <a:blip r:embed="rId2"/>
          <a:stretch>
            <a:fillRect/>
          </a:stretch>
        </p:blipFill>
        <p:spPr>
          <a:xfrm>
            <a:off x="395605" y="843280"/>
            <a:ext cx="7983220" cy="4058920"/>
          </a:xfrm>
          <a:prstGeom prst="rect">
            <a:avLst/>
          </a:prstGeom>
        </p:spPr>
      </p:pic>
      <p:sp>
        <p:nvSpPr>
          <p:cNvPr id="4" name="Text Box 3"/>
          <p:cNvSpPr txBox="1"/>
          <p:nvPr/>
        </p:nvSpPr>
        <p:spPr>
          <a:xfrm>
            <a:off x="323215" y="123190"/>
            <a:ext cx="8733790" cy="583565"/>
          </a:xfrm>
          <a:prstGeom prst="rect">
            <a:avLst/>
          </a:prstGeom>
          <a:noFill/>
        </p:spPr>
        <p:txBody>
          <a:bodyPr wrap="square" rtlCol="0">
            <a:spAutoFit/>
          </a:bodyPr>
          <a:p>
            <a:r>
              <a:rPr lang="en-US" sz="3200" b="1" u="sng">
                <a:solidFill>
                  <a:schemeClr val="bg1"/>
                </a:solidFill>
                <a:latin typeface="Times New Roman" panose="02020603050405020304" charset="0"/>
                <a:ea typeface="Microsoft YaHei" panose="020B0503020204020204" pitchFamily="34" charset="-122"/>
                <a:cs typeface="Times New Roman" panose="02020603050405020304" charset="0"/>
              </a:rPr>
              <a:t>Certification</a:t>
            </a:r>
            <a:r>
              <a:rPr lang="en-US" sz="3200" b="1">
                <a:solidFill>
                  <a:schemeClr val="bg1"/>
                </a:solidFill>
                <a:latin typeface="Times New Roman" panose="02020603050405020304" charset="0"/>
                <a:ea typeface="Microsoft YaHei" panose="020B0503020204020204" pitchFamily="34" charset="-122"/>
                <a:cs typeface="Times New Roman" panose="02020603050405020304" charset="0"/>
              </a:rPr>
              <a:t> </a:t>
            </a:r>
            <a:r>
              <a:rPr lang="en-US" sz="3200">
                <a:solidFill>
                  <a:schemeClr val="bg1"/>
                </a:solidFill>
                <a:latin typeface="Times New Roman" panose="02020603050405020304" charset="0"/>
                <a:ea typeface="Microsoft YaHei" panose="020B0503020204020204" pitchFamily="34" charset="-122"/>
                <a:cs typeface="Times New Roman" panose="02020603050405020304" charset="0"/>
              </a:rPr>
              <a:t> </a:t>
            </a:r>
            <a:r>
              <a:rPr lang="en-US" sz="3200">
                <a:solidFill>
                  <a:schemeClr val="bg1"/>
                </a:solidFill>
                <a:latin typeface="Times New Roman" panose="02020603050405020304" charset="0"/>
                <a:ea typeface="Microsoft YaHei" panose="020B0503020204020204" pitchFamily="34" charset="-122"/>
                <a:cs typeface="Times New Roman" panose="02020603050405020304" charset="0"/>
                <a:hlinkClick r:id="rId1" tooltip="" action="ppaction://hlinkfile"/>
              </a:rPr>
              <a:t> </a:t>
            </a:r>
            <a:r>
              <a:rPr lang="en-US" sz="2400">
                <a:solidFill>
                  <a:schemeClr val="bg1"/>
                </a:solidFill>
                <a:latin typeface="Times New Roman" panose="02020603050405020304" charset="0"/>
                <a:ea typeface="Microsoft YaHei" panose="020B0503020204020204" pitchFamily="34" charset="-122"/>
                <a:cs typeface="Times New Roman" panose="02020603050405020304" charset="0"/>
                <a:hlinkClick r:id="rId1" tooltip="" action="ppaction://hlinkfile"/>
              </a:rPr>
              <a:t>click here to verify</a:t>
            </a:r>
            <a:endParaRPr lang="en-US" sz="2400" u="sng">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31757" y="-338191"/>
            <a:ext cx="8216602" cy="7165504"/>
          </a:xfrm>
          <a:custGeom>
            <a:avLst/>
            <a:gdLst>
              <a:gd name="connsiteX0" fmla="*/ 2000250 w 8991600"/>
              <a:gd name="connsiteY0" fmla="*/ 7334250 h 7505700"/>
              <a:gd name="connsiteX1" fmla="*/ 8991600 w 8991600"/>
              <a:gd name="connsiteY1" fmla="*/ 0 h 7505700"/>
              <a:gd name="connsiteX2" fmla="*/ 0 w 8991600"/>
              <a:gd name="connsiteY2" fmla="*/ 38100 h 7505700"/>
              <a:gd name="connsiteX3" fmla="*/ 266700 w 8991600"/>
              <a:gd name="connsiteY3" fmla="*/ 7505700 h 7505700"/>
              <a:gd name="connsiteX4" fmla="*/ 2000250 w 8991600"/>
              <a:gd name="connsiteY4" fmla="*/ 7334250 h 750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7505700">
                <a:moveTo>
                  <a:pt x="2000250" y="7334250"/>
                </a:moveTo>
                <a:lnTo>
                  <a:pt x="8991600" y="0"/>
                </a:lnTo>
                <a:lnTo>
                  <a:pt x="0" y="38100"/>
                </a:lnTo>
                <a:lnTo>
                  <a:pt x="266700" y="7505700"/>
                </a:lnTo>
                <a:lnTo>
                  <a:pt x="2000250" y="7334250"/>
                </a:lnTo>
                <a:close/>
              </a:path>
            </a:pathLst>
          </a:custGeom>
          <a:gradFill>
            <a:gsLst>
              <a:gs pos="0">
                <a:schemeClr val="bg1">
                  <a:lumMod val="95000"/>
                  <a:alpha val="80000"/>
                </a:schemeClr>
              </a:gs>
              <a:gs pos="100000">
                <a:schemeClr val="bg1">
                  <a:lumMod val="75000"/>
                  <a:alpha val="8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972562" y="0"/>
            <a:ext cx="1168400" cy="1200150"/>
            <a:chOff x="972562" y="0"/>
            <a:chExt cx="1168400" cy="1200150"/>
          </a:xfrm>
        </p:grpSpPr>
        <p:cxnSp>
          <p:nvCxnSpPr>
            <p:cNvPr id="6" name="直接连接符 5"/>
            <p:cNvCxnSpPr/>
            <p:nvPr/>
          </p:nvCxnSpPr>
          <p:spPr>
            <a:xfrm flipH="1">
              <a:off x="972562"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474245"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005574" y="0"/>
            <a:ext cx="1168400" cy="1200150"/>
            <a:chOff x="3005574" y="0"/>
            <a:chExt cx="1168400" cy="1200150"/>
          </a:xfrm>
        </p:grpSpPr>
        <p:cxnSp>
          <p:nvCxnSpPr>
            <p:cNvPr id="9" name="直接连接符 8"/>
            <p:cNvCxnSpPr/>
            <p:nvPr/>
          </p:nvCxnSpPr>
          <p:spPr>
            <a:xfrm flipH="1">
              <a:off x="3005574"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507257"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038586" y="0"/>
            <a:ext cx="1409498" cy="1447800"/>
            <a:chOff x="5038586" y="0"/>
            <a:chExt cx="1168400" cy="1200150"/>
          </a:xfrm>
        </p:grpSpPr>
        <p:cxnSp>
          <p:nvCxnSpPr>
            <p:cNvPr id="12" name="直接连接符 11"/>
            <p:cNvCxnSpPr/>
            <p:nvPr/>
          </p:nvCxnSpPr>
          <p:spPr>
            <a:xfrm flipH="1">
              <a:off x="5038586"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540269"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1"/>
          <a:stretch>
            <a:fillRect/>
          </a:stretch>
        </p:blipFill>
        <p:spPr>
          <a:xfrm>
            <a:off x="0" y="635"/>
            <a:ext cx="9103360" cy="5166995"/>
          </a:xfrm>
          <a:prstGeom prst="rect">
            <a:avLst/>
          </a:prstGeom>
        </p:spPr>
      </p:pic>
      <p:sp>
        <p:nvSpPr>
          <p:cNvPr id="15" name="Text Box 14"/>
          <p:cNvSpPr txBox="1"/>
          <p:nvPr/>
        </p:nvSpPr>
        <p:spPr>
          <a:xfrm>
            <a:off x="198755" y="1275080"/>
            <a:ext cx="5643880" cy="1568450"/>
          </a:xfrm>
          <a:prstGeom prst="rect">
            <a:avLst/>
          </a:prstGeom>
          <a:noFill/>
        </p:spPr>
        <p:txBody>
          <a:bodyPr wrap="square" rtlCol="0">
            <a:spAutoFit/>
          </a:bodyPr>
          <a:lstStyle/>
          <a:p>
            <a:r>
              <a:rPr lang="en-US" sz="9600" b="1" u="sng">
                <a:ln>
                  <a:solidFill>
                    <a:schemeClr val="tx2">
                      <a:lumMod val="50000"/>
                      <a:lumOff val="50000"/>
                    </a:schemeClr>
                  </a:solidFill>
                </a:ln>
                <a:solidFill>
                  <a:schemeClr val="tx1"/>
                </a:solidFill>
                <a:effectLst>
                  <a:glow rad="228600">
                    <a:schemeClr val="accent5">
                      <a:satMod val="175000"/>
                      <a:alpha val="40000"/>
                    </a:schemeClr>
                  </a:glow>
                </a:effectLst>
                <a:latin typeface="Times New Roman" panose="02020603050405020304" charset="0"/>
                <a:cs typeface="Times New Roman" panose="02020603050405020304" charset="0"/>
              </a:rPr>
              <a:t>THANKS</a:t>
            </a:r>
            <a:endParaRPr lang="en-US" sz="9600" b="1" u="sng">
              <a:ln>
                <a:solidFill>
                  <a:schemeClr val="tx2">
                    <a:lumMod val="50000"/>
                    <a:lumOff val="50000"/>
                  </a:schemeClr>
                </a:solidFill>
              </a:ln>
              <a:solidFill>
                <a:schemeClr val="tx1"/>
              </a:solidFill>
              <a:effectLst>
                <a:glow rad="228600">
                  <a:schemeClr val="accent5">
                    <a:satMod val="175000"/>
                    <a:alpha val="40000"/>
                  </a:schemeClr>
                </a:glow>
              </a:effectLst>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1460" y="455295"/>
            <a:ext cx="623252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Technical University of Denmark (DTU)</a:t>
            </a:r>
            <a:endParaRPr lang="en-US" sz="2400" b="1">
              <a:latin typeface="Times New Roman" panose="02020603050405020304" charset="0"/>
              <a:cs typeface="Times New Roman" panose="02020603050405020304" charset="0"/>
            </a:endParaRPr>
          </a:p>
        </p:txBody>
      </p:sp>
      <p:sp>
        <p:nvSpPr>
          <p:cNvPr id="3" name="Text Box 2"/>
          <p:cNvSpPr txBox="1"/>
          <p:nvPr/>
        </p:nvSpPr>
        <p:spPr>
          <a:xfrm>
            <a:off x="251460" y="843280"/>
            <a:ext cx="8333740" cy="1568450"/>
          </a:xfrm>
          <a:prstGeom prst="rect">
            <a:avLst/>
          </a:prstGeom>
          <a:noFill/>
        </p:spPr>
        <p:txBody>
          <a:bodyPr wrap="square" rtlCol="0">
            <a:spAutoFit/>
          </a:bodyPr>
          <a:lstStyle/>
          <a:p>
            <a:r>
              <a:rPr lang="en-US" sz="4800" b="1" u="sng">
                <a:latin typeface="Times New Roman" panose="02020603050405020304" charset="0"/>
                <a:cs typeface="Times New Roman" panose="02020603050405020304" charset="0"/>
              </a:rPr>
              <a:t>Environmental Management And Ethics</a:t>
            </a:r>
            <a:endParaRPr lang="en-US" sz="4800" b="1" u="sng">
              <a:latin typeface="Times New Roman" panose="02020603050405020304" charset="0"/>
              <a:cs typeface="Times New Roman" panose="02020603050405020304" charset="0"/>
            </a:endParaRPr>
          </a:p>
        </p:txBody>
      </p:sp>
      <p:sp>
        <p:nvSpPr>
          <p:cNvPr id="4" name="Text Box 3"/>
          <p:cNvSpPr txBox="1"/>
          <p:nvPr/>
        </p:nvSpPr>
        <p:spPr>
          <a:xfrm>
            <a:off x="251460" y="3507740"/>
            <a:ext cx="3723640" cy="922020"/>
          </a:xfrm>
          <a:prstGeom prst="rect">
            <a:avLst/>
          </a:prstGeom>
          <a:noFill/>
        </p:spPr>
        <p:txBody>
          <a:bodyPr wrap="square" rtlCol="0">
            <a:spAutoFit/>
          </a:bodyPr>
          <a:lstStyle/>
          <a:p>
            <a:r>
              <a:rPr lang="en-US" b="1" u="sng">
                <a:effectLst>
                  <a:outerShdw blurRad="38100" dist="38100" dir="2700000" algn="tl">
                    <a:srgbClr val="000000">
                      <a:alpha val="43137"/>
                    </a:srgbClr>
                  </a:outerShdw>
                </a:effectLst>
                <a:latin typeface="Times New Roman" panose="02020603050405020304" charset="0"/>
                <a:cs typeface="Times New Roman" panose="02020603050405020304" charset="0"/>
              </a:rPr>
              <a:t>DEEPANKAR SHARMA </a:t>
            </a:r>
            <a:endParaRPr lang="en-US"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b="1" u="sng">
                <a:effectLst>
                  <a:outerShdw blurRad="38100" dist="38100" dir="2700000" algn="tl">
                    <a:srgbClr val="000000">
                      <a:alpha val="43137"/>
                    </a:srgbClr>
                  </a:outerShdw>
                </a:effectLst>
                <a:latin typeface="Times New Roman" panose="02020603050405020304" charset="0"/>
                <a:cs typeface="Times New Roman" panose="02020603050405020304" charset="0"/>
              </a:rPr>
              <a:t>STUDENT ID : 20041299</a:t>
            </a:r>
            <a:endParaRPr lang="en-US"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b="1" u="sng">
                <a:effectLst>
                  <a:outerShdw blurRad="38100" dist="38100" dir="2700000" algn="tl">
                    <a:srgbClr val="000000">
                      <a:alpha val="43137"/>
                    </a:srgbClr>
                  </a:outerShdw>
                </a:effectLst>
                <a:latin typeface="Times New Roman" panose="02020603050405020304" charset="0"/>
                <a:cs typeface="Times New Roman" panose="02020603050405020304" charset="0"/>
              </a:rPr>
              <a:t>UNIVERSITY ROLL NO : 2092014</a:t>
            </a:r>
            <a:endParaRPr lang="en-US"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5" name="Picture 4" descr="ppt"/>
          <p:cNvPicPr>
            <a:picLocks noChangeAspect="1"/>
          </p:cNvPicPr>
          <p:nvPr/>
        </p:nvPicPr>
        <p:blipFill>
          <a:blip r:embed="rId1"/>
          <a:stretch>
            <a:fillRect/>
          </a:stretch>
        </p:blipFill>
        <p:spPr>
          <a:xfrm>
            <a:off x="4039235" y="1898015"/>
            <a:ext cx="5010785" cy="307276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195" y="-92710"/>
            <a:ext cx="9178290" cy="5435600"/>
          </a:xfrm>
          <a:prstGeom prst="rect">
            <a:avLst/>
          </a:prstGeom>
        </p:spPr>
      </p:pic>
      <p:sp>
        <p:nvSpPr>
          <p:cNvPr id="5" name="Text Box 4"/>
          <p:cNvSpPr txBox="1"/>
          <p:nvPr/>
        </p:nvSpPr>
        <p:spPr>
          <a:xfrm>
            <a:off x="250825" y="51435"/>
            <a:ext cx="8387080" cy="1476375"/>
          </a:xfrm>
          <a:prstGeom prst="rect">
            <a:avLst/>
          </a:prstGeom>
          <a:noFill/>
        </p:spPr>
        <p:txBody>
          <a:bodyPr wrap="square" rtlCol="0">
            <a:spAutoFit/>
          </a:bodyPr>
          <a:lstStyle/>
          <a:p>
            <a:pPr>
              <a:buNone/>
            </a:pPr>
            <a:r>
              <a:rPr lang="en-IN" dirty="0">
                <a:solidFill>
                  <a:schemeClr val="tx1">
                    <a:lumMod val="95000"/>
                    <a:lumOff val="5000"/>
                  </a:schemeClr>
                </a:solidFill>
                <a:latin typeface="Times New Roman" panose="02020603050405020304" charset="0"/>
                <a:cs typeface="Times New Roman" panose="02020603050405020304" charset="0"/>
                <a:sym typeface="+mn-ea"/>
              </a:rPr>
              <a:t> </a:t>
            </a:r>
            <a:r>
              <a:rPr lang="en-US" altLang="en-IN" dirty="0">
                <a:solidFill>
                  <a:schemeClr val="tx1">
                    <a:lumMod val="95000"/>
                    <a:lumOff val="5000"/>
                  </a:schemeClr>
                </a:solidFill>
                <a:latin typeface="Times New Roman" panose="02020603050405020304" charset="0"/>
                <a:cs typeface="Times New Roman" panose="02020603050405020304" charset="0"/>
                <a:sym typeface="+mn-ea"/>
              </a:rPr>
              <a:t>I</a:t>
            </a:r>
            <a:r>
              <a:rPr lang="en-IN" dirty="0">
                <a:solidFill>
                  <a:schemeClr val="tx1">
                    <a:lumMod val="95000"/>
                    <a:lumOff val="5000"/>
                  </a:schemeClr>
                </a:solidFill>
                <a:latin typeface="Times New Roman" panose="02020603050405020304" charset="0"/>
                <a:cs typeface="Times New Roman" panose="02020603050405020304" charset="0"/>
                <a:sym typeface="+mn-ea"/>
              </a:rPr>
              <a:t> would like to express my  special thanks of gratitude to my teacher  </a:t>
            </a:r>
            <a:r>
              <a:rPr lang="en-US" dirty="0">
                <a:solidFill>
                  <a:srgbClr val="FF0000"/>
                </a:solidFill>
                <a:latin typeface="Times New Roman" panose="02020603050405020304" charset="0"/>
                <a:cs typeface="Times New Roman" panose="02020603050405020304" charset="0"/>
                <a:sym typeface="+mn-ea"/>
              </a:rPr>
              <a:t>Mayurika </a:t>
            </a:r>
            <a:r>
              <a:rPr lang="en-US" altLang="en-IN" dirty="0">
                <a:solidFill>
                  <a:srgbClr val="FF0000"/>
                </a:solidFill>
                <a:latin typeface="Times New Roman" panose="02020603050405020304" charset="0"/>
                <a:cs typeface="Times New Roman" panose="02020603050405020304" charset="0"/>
                <a:sym typeface="+mn-ea"/>
              </a:rPr>
              <a:t>M</a:t>
            </a:r>
            <a:r>
              <a:rPr lang="en-IN" dirty="0">
                <a:solidFill>
                  <a:srgbClr val="FF0000"/>
                </a:solidFill>
                <a:latin typeface="Times New Roman" panose="02020603050405020304" charset="0"/>
                <a:cs typeface="Times New Roman" panose="02020603050405020304" charset="0"/>
                <a:sym typeface="+mn-ea"/>
              </a:rPr>
              <a:t>a’am </a:t>
            </a:r>
            <a:r>
              <a:rPr lang="en-IN" dirty="0">
                <a:solidFill>
                  <a:schemeClr val="tx1">
                    <a:lumMod val="85000"/>
                    <a:lumOff val="15000"/>
                  </a:schemeClr>
                </a:solidFill>
                <a:latin typeface="Times New Roman" panose="02020603050405020304" charset="0"/>
                <a:cs typeface="Times New Roman" panose="02020603050405020304" charset="0"/>
                <a:sym typeface="+mn-ea"/>
              </a:rPr>
              <a:t> </a:t>
            </a:r>
            <a:r>
              <a:rPr lang="en-US" altLang="en-IN" dirty="0">
                <a:solidFill>
                  <a:schemeClr val="tx1">
                    <a:lumMod val="85000"/>
                    <a:lumOff val="15000"/>
                  </a:schemeClr>
                </a:solidFill>
                <a:latin typeface="Times New Roman" panose="02020603050405020304" charset="0"/>
                <a:cs typeface="Times New Roman" panose="02020603050405020304" charset="0"/>
                <a:sym typeface="+mn-ea"/>
              </a:rPr>
              <a:t>, </a:t>
            </a:r>
            <a:r>
              <a:rPr lang="en-IN" dirty="0">
                <a:solidFill>
                  <a:schemeClr val="tx1">
                    <a:lumMod val="85000"/>
                    <a:lumOff val="15000"/>
                  </a:schemeClr>
                </a:solidFill>
                <a:latin typeface="Times New Roman" panose="02020603050405020304" charset="0"/>
                <a:cs typeface="Times New Roman" panose="02020603050405020304" charset="0"/>
                <a:sym typeface="+mn-ea"/>
              </a:rPr>
              <a:t>who </a:t>
            </a:r>
            <a:r>
              <a:rPr lang="en-US" altLang="en-IN" dirty="0">
                <a:solidFill>
                  <a:schemeClr val="tx1">
                    <a:lumMod val="85000"/>
                    <a:lumOff val="15000"/>
                  </a:schemeClr>
                </a:solidFill>
                <a:latin typeface="Times New Roman" panose="02020603050405020304" charset="0"/>
                <a:cs typeface="Times New Roman" panose="02020603050405020304" charset="0"/>
                <a:sym typeface="+mn-ea"/>
              </a:rPr>
              <a:t>ga</a:t>
            </a:r>
            <a:r>
              <a:rPr lang="en-IN" dirty="0">
                <a:solidFill>
                  <a:schemeClr val="tx1">
                    <a:lumMod val="85000"/>
                    <a:lumOff val="15000"/>
                  </a:schemeClr>
                </a:solidFill>
                <a:latin typeface="Times New Roman" panose="02020603050405020304" charset="0"/>
                <a:cs typeface="Times New Roman" panose="02020603050405020304" charset="0"/>
                <a:sym typeface="+mn-ea"/>
              </a:rPr>
              <a:t>ve me </a:t>
            </a:r>
            <a:r>
              <a:rPr lang="en-US" altLang="en-IN" dirty="0">
                <a:solidFill>
                  <a:srgbClr val="FF9900"/>
                </a:solidFill>
                <a:latin typeface="Times New Roman" panose="02020603050405020304" charset="0"/>
                <a:cs typeface="Times New Roman" panose="02020603050405020304" charset="0"/>
                <a:sym typeface="+mn-ea"/>
              </a:rPr>
              <a:t>Th</a:t>
            </a:r>
            <a:r>
              <a:rPr lang="en-IN" dirty="0">
                <a:solidFill>
                  <a:srgbClr val="FF9900"/>
                </a:solidFill>
                <a:latin typeface="Times New Roman" panose="02020603050405020304" charset="0"/>
                <a:cs typeface="Times New Roman" panose="02020603050405020304" charset="0"/>
                <a:sym typeface="+mn-ea"/>
              </a:rPr>
              <a:t>e </a:t>
            </a:r>
            <a:r>
              <a:rPr lang="en-US" altLang="en-IN" dirty="0">
                <a:solidFill>
                  <a:srgbClr val="FF9900"/>
                </a:solidFill>
                <a:latin typeface="Times New Roman" panose="02020603050405020304" charset="0"/>
                <a:cs typeface="Times New Roman" panose="02020603050405020304" charset="0"/>
                <a:sym typeface="+mn-ea"/>
              </a:rPr>
              <a:t>G</a:t>
            </a:r>
            <a:r>
              <a:rPr lang="en-IN" dirty="0">
                <a:solidFill>
                  <a:srgbClr val="FF9900"/>
                </a:solidFill>
                <a:latin typeface="Times New Roman" panose="02020603050405020304" charset="0"/>
                <a:cs typeface="Times New Roman" panose="02020603050405020304" charset="0"/>
                <a:sym typeface="+mn-ea"/>
              </a:rPr>
              <a:t>olden </a:t>
            </a:r>
            <a:r>
              <a:rPr lang="en-US" altLang="en-IN" dirty="0">
                <a:solidFill>
                  <a:srgbClr val="FF9900"/>
                </a:solidFill>
                <a:latin typeface="Times New Roman" panose="02020603050405020304" charset="0"/>
                <a:cs typeface="Times New Roman" panose="02020603050405020304" charset="0"/>
                <a:sym typeface="+mn-ea"/>
              </a:rPr>
              <a:t>O</a:t>
            </a:r>
            <a:r>
              <a:rPr lang="en-IN" dirty="0">
                <a:solidFill>
                  <a:srgbClr val="FF9900"/>
                </a:solidFill>
                <a:latin typeface="Times New Roman" panose="02020603050405020304" charset="0"/>
                <a:cs typeface="Times New Roman" panose="02020603050405020304" charset="0"/>
                <a:sym typeface="+mn-ea"/>
              </a:rPr>
              <a:t>opportunity </a:t>
            </a:r>
            <a:r>
              <a:rPr lang="en-IN" dirty="0">
                <a:latin typeface="Times New Roman" panose="02020603050405020304" charset="0"/>
                <a:cs typeface="Times New Roman" panose="02020603050405020304" charset="0"/>
                <a:sym typeface="+mn-ea"/>
              </a:rPr>
              <a:t>to do this wonderful moocs seminar on  the topic “</a:t>
            </a:r>
            <a:r>
              <a:rPr lang="en-US" altLang="en-IN" dirty="0">
                <a:solidFill>
                  <a:srgbClr val="FF0000"/>
                </a:solidFill>
                <a:latin typeface="Times New Roman" panose="02020603050405020304" charset="0"/>
                <a:cs typeface="Times New Roman" panose="02020603050405020304" charset="0"/>
                <a:sym typeface="+mn-ea"/>
              </a:rPr>
              <a:t>ENVIRNMENTAL MANAGEMENT AND ETHICS</a:t>
            </a:r>
            <a:r>
              <a:rPr lang="en-IN" dirty="0">
                <a:latin typeface="Times New Roman" panose="02020603050405020304" charset="0"/>
                <a:cs typeface="Times New Roman" panose="02020603050405020304" charset="0"/>
                <a:sym typeface="+mn-ea"/>
              </a:rPr>
              <a:t>”</a:t>
            </a:r>
            <a:r>
              <a:rPr lang="en-US" altLang="en-IN" dirty="0">
                <a:latin typeface="Times New Roman" panose="02020603050405020304" charset="0"/>
                <a:cs typeface="Times New Roman" panose="02020603050405020304" charset="0"/>
                <a:sym typeface="+mn-ea"/>
              </a:rPr>
              <a:t>.</a:t>
            </a:r>
            <a:r>
              <a:rPr lang="en-IN" dirty="0">
                <a:latin typeface="Times New Roman" panose="02020603050405020304" charset="0"/>
                <a:cs typeface="Times New Roman" panose="02020603050405020304" charset="0"/>
                <a:sym typeface="+mn-ea"/>
              </a:rPr>
              <a:t>                                                                                                                                             </a:t>
            </a:r>
            <a:endParaRPr lang="en-IN" dirty="0">
              <a:solidFill>
                <a:schemeClr val="tx1"/>
              </a:solidFill>
              <a:latin typeface="Times New Roman" panose="02020603050405020304" charset="0"/>
              <a:cs typeface="Times New Roman" panose="02020603050405020304" charset="0"/>
            </a:endParaRPr>
          </a:p>
          <a:p>
            <a:pPr>
              <a:buNone/>
            </a:pPr>
            <a:r>
              <a:rPr lang="en-IN" dirty="0">
                <a:latin typeface="Times New Roman" panose="02020603050405020304" charset="0"/>
                <a:cs typeface="Times New Roman" panose="02020603050405020304" charset="0"/>
                <a:sym typeface="+mn-ea"/>
              </a:rPr>
              <a:t>and </a:t>
            </a:r>
            <a:r>
              <a:rPr lang="en-US" dirty="0">
                <a:latin typeface="Times New Roman" panose="02020603050405020304" charset="0"/>
                <a:cs typeface="Times New Roman" panose="02020603050405020304" charset="0"/>
                <a:sym typeface="+mn-ea"/>
              </a:rPr>
              <a:t>also for providing with all the facilities that were required</a:t>
            </a:r>
            <a:r>
              <a:rPr lang="en-IN" dirty="0">
                <a:latin typeface="Times New Roman" panose="02020603050405020304" charset="0"/>
                <a:cs typeface="Times New Roman" panose="02020603050405020304" charset="0"/>
                <a:sym typeface="+mn-ea"/>
              </a:rPr>
              <a:t>.</a:t>
            </a:r>
            <a:r>
              <a:rPr lang="en-US" altLang="en-IN" dirty="0">
                <a:latin typeface="Times New Roman" panose="02020603050405020304" charset="0"/>
                <a:cs typeface="Times New Roman" panose="02020603050405020304" charset="0"/>
                <a:sym typeface="+mn-ea"/>
              </a:rPr>
              <a:t> The fact is I learnt a lot of new things during this course and I’ll surely implement the knowledge in my real like too.</a:t>
            </a:r>
            <a:endParaRPr lang="en-US" altLang="en-IN" dirty="0">
              <a:latin typeface="Times New Roman" panose="02020603050405020304" charset="0"/>
              <a:cs typeface="Times New Roman" panose="02020603050405020304" charset="0"/>
              <a:sym typeface="+mn-ea"/>
            </a:endParaRPr>
          </a:p>
        </p:txBody>
      </p:sp>
      <p:sp>
        <p:nvSpPr>
          <p:cNvPr id="7" name="Text Box 6"/>
          <p:cNvSpPr txBox="1"/>
          <p:nvPr/>
        </p:nvSpPr>
        <p:spPr>
          <a:xfrm>
            <a:off x="395605" y="3651885"/>
            <a:ext cx="2703830" cy="645160"/>
          </a:xfrm>
          <a:prstGeom prst="rect">
            <a:avLst/>
          </a:prstGeom>
          <a:noFill/>
        </p:spPr>
        <p:txBody>
          <a:bodyPr wrap="square" rtlCol="0">
            <a:spAutoFit/>
          </a:bodyPr>
          <a:lstStyle/>
          <a:p>
            <a:r>
              <a:rPr lang="en-US">
                <a:latin typeface="Times New Roman" panose="02020603050405020304" charset="0"/>
                <a:cs typeface="Times New Roman" panose="02020603050405020304" charset="0"/>
              </a:rPr>
              <a:t>REGARDS,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DEEPANKAR SHARMA</a:t>
            </a:r>
            <a:endParaRPr 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95779" y="177488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7" name="椭圆 6"/>
          <p:cNvSpPr/>
          <p:nvPr/>
        </p:nvSpPr>
        <p:spPr>
          <a:xfrm>
            <a:off x="1691787" y="180536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0" name="椭圆 9"/>
          <p:cNvSpPr/>
          <p:nvPr/>
        </p:nvSpPr>
        <p:spPr>
          <a:xfrm>
            <a:off x="2987795" y="180536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3" name="椭圆 12"/>
          <p:cNvSpPr/>
          <p:nvPr/>
        </p:nvSpPr>
        <p:spPr>
          <a:xfrm>
            <a:off x="4356194" y="1851723"/>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18" name="TextBox 17"/>
          <p:cNvSpPr txBox="1"/>
          <p:nvPr/>
        </p:nvSpPr>
        <p:spPr>
          <a:xfrm>
            <a:off x="688944" y="195486"/>
            <a:ext cx="2994957" cy="706755"/>
          </a:xfrm>
          <a:prstGeom prst="rect">
            <a:avLst/>
          </a:prstGeom>
          <a:noFill/>
        </p:spPr>
        <p:txBody>
          <a:bodyPr wrap="square" rtlCol="0">
            <a:spAutoFit/>
          </a:bodyPr>
          <a:lstStyle/>
          <a:p>
            <a:r>
              <a:rPr kumimoji="1" lang="en-US" altLang="zh-CN" sz="4000" u="sng" dirty="0">
                <a:solidFill>
                  <a:schemeClr val="bg1"/>
                </a:solidFill>
                <a:latin typeface="Times New Roman" panose="02020603050405020304" charset="0"/>
                <a:cs typeface="Times New Roman" panose="02020603050405020304" charset="0"/>
              </a:rPr>
              <a:t>CONTENTS</a:t>
            </a:r>
            <a:endParaRPr kumimoji="1" lang="en-US" altLang="zh-CN" sz="4000" u="sng" dirty="0">
              <a:solidFill>
                <a:schemeClr val="bg1"/>
              </a:solidFill>
              <a:latin typeface="Times New Roman" panose="02020603050405020304" charset="0"/>
              <a:cs typeface="Times New Roman" panose="02020603050405020304" charset="0"/>
            </a:endParaRPr>
          </a:p>
        </p:txBody>
      </p:sp>
      <p:sp>
        <p:nvSpPr>
          <p:cNvPr id="24" name="TextBox 23"/>
          <p:cNvSpPr txBox="1"/>
          <p:nvPr/>
        </p:nvSpPr>
        <p:spPr>
          <a:xfrm>
            <a:off x="251460" y="2964180"/>
            <a:ext cx="1553210" cy="460375"/>
          </a:xfrm>
          <a:prstGeom prst="rect">
            <a:avLst/>
          </a:prstGeom>
          <a:noFill/>
        </p:spPr>
        <p:txBody>
          <a:bodyPr wrap="square" rtlCol="0">
            <a:spAutoFit/>
          </a:bodyPr>
          <a:lstStyle/>
          <a:p>
            <a:pPr algn="ctr"/>
            <a:r>
              <a:rPr lang="en-US" altLang="zh-CN" sz="1200" dirty="0">
                <a:solidFill>
                  <a:schemeClr val="bg1"/>
                </a:solidFill>
                <a:latin typeface="Times New Roman" panose="02020603050405020304" charset="0"/>
                <a:cs typeface="Times New Roman" panose="02020603050405020304" charset="0"/>
              </a:rPr>
              <a:t>WELCOME AND INTRODUCTION</a:t>
            </a:r>
            <a:endParaRPr lang="en-US" altLang="zh-CN" sz="1200" dirty="0">
              <a:solidFill>
                <a:schemeClr val="bg1"/>
              </a:solidFill>
              <a:latin typeface="Times New Roman" panose="02020603050405020304" charset="0"/>
              <a:cs typeface="Times New Roman" panose="02020603050405020304" charset="0"/>
            </a:endParaRPr>
          </a:p>
        </p:txBody>
      </p:sp>
      <p:sp>
        <p:nvSpPr>
          <p:cNvPr id="25" name="TextBox 24"/>
          <p:cNvSpPr txBox="1"/>
          <p:nvPr/>
        </p:nvSpPr>
        <p:spPr>
          <a:xfrm>
            <a:off x="2916101" y="3075032"/>
            <a:ext cx="1512168" cy="829945"/>
          </a:xfrm>
          <a:prstGeom prst="rect">
            <a:avLst/>
          </a:prstGeom>
          <a:noFill/>
        </p:spPr>
        <p:txBody>
          <a:bodyPr wrap="square" rtlCol="0">
            <a:spAutoFit/>
          </a:bodyPr>
          <a:lstStyle/>
          <a:p>
            <a:pPr algn="ctr"/>
            <a:r>
              <a:rPr lang="en-US" altLang="zh-CN" sz="1200" dirty="0">
                <a:solidFill>
                  <a:schemeClr val="bg1"/>
                </a:solidFill>
                <a:latin typeface="Times New Roman" panose="02020603050405020304" charset="0"/>
                <a:cs typeface="Times New Roman" panose="02020603050405020304" charset="0"/>
              </a:rPr>
              <a:t>ENVIRNMENTAL MANAGEMENT OF WICKED PROBLEMS</a:t>
            </a:r>
            <a:endParaRPr lang="en-US" altLang="zh-CN" sz="1200" dirty="0">
              <a:solidFill>
                <a:schemeClr val="bg1"/>
              </a:solidFill>
              <a:latin typeface="Times New Roman" panose="02020603050405020304" charset="0"/>
              <a:cs typeface="Times New Roman" panose="02020603050405020304" charset="0"/>
            </a:endParaRPr>
          </a:p>
        </p:txBody>
      </p:sp>
      <p:sp>
        <p:nvSpPr>
          <p:cNvPr id="3" name="椭圆 12"/>
          <p:cNvSpPr/>
          <p:nvPr/>
        </p:nvSpPr>
        <p:spPr>
          <a:xfrm>
            <a:off x="5868129" y="1851723"/>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5" name="椭圆 12"/>
          <p:cNvSpPr/>
          <p:nvPr/>
        </p:nvSpPr>
        <p:spPr>
          <a:xfrm>
            <a:off x="7236554" y="192347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charset="0"/>
              <a:cs typeface="Times New Roman" panose="02020603050405020304" charset="0"/>
            </a:endParaRPr>
          </a:p>
        </p:txBody>
      </p:sp>
      <p:sp>
        <p:nvSpPr>
          <p:cNvPr id="6" name="TextBox 23"/>
          <p:cNvSpPr txBox="1"/>
          <p:nvPr/>
        </p:nvSpPr>
        <p:spPr>
          <a:xfrm>
            <a:off x="1620188" y="3075032"/>
            <a:ext cx="1512168" cy="460375"/>
          </a:xfrm>
          <a:prstGeom prst="rect">
            <a:avLst/>
          </a:prstGeom>
          <a:noFill/>
        </p:spPr>
        <p:txBody>
          <a:bodyPr wrap="square" rtlCol="0">
            <a:spAutoFit/>
          </a:bodyPr>
          <a:lstStyle/>
          <a:p>
            <a:pPr algn="ctr"/>
            <a:r>
              <a:rPr lang="en-US" altLang="zh-CN" sz="1200" dirty="0">
                <a:solidFill>
                  <a:schemeClr val="bg1"/>
                </a:solidFill>
                <a:latin typeface="Times New Roman" panose="02020603050405020304" charset="0"/>
                <a:cs typeface="Times New Roman" panose="02020603050405020304" charset="0"/>
              </a:rPr>
              <a:t>ENVIRNMENTAL ETHICS</a:t>
            </a:r>
            <a:endParaRPr lang="en-US" altLang="zh-CN" sz="1200" dirty="0">
              <a:solidFill>
                <a:schemeClr val="bg1"/>
              </a:solidFill>
              <a:latin typeface="Times New Roman" panose="02020603050405020304" charset="0"/>
              <a:cs typeface="Times New Roman" panose="02020603050405020304" charset="0"/>
            </a:endParaRPr>
          </a:p>
        </p:txBody>
      </p:sp>
      <p:sp>
        <p:nvSpPr>
          <p:cNvPr id="8" name="TextBox 24"/>
          <p:cNvSpPr txBox="1"/>
          <p:nvPr/>
        </p:nvSpPr>
        <p:spPr>
          <a:xfrm>
            <a:off x="4212136" y="3075032"/>
            <a:ext cx="1512168" cy="645160"/>
          </a:xfrm>
          <a:prstGeom prst="rect">
            <a:avLst/>
          </a:prstGeom>
          <a:noFill/>
        </p:spPr>
        <p:txBody>
          <a:bodyPr wrap="square" rtlCol="0">
            <a:spAutoFit/>
          </a:bodyPr>
          <a:lstStyle/>
          <a:p>
            <a:pPr algn="ctr"/>
            <a:r>
              <a:rPr lang="en-US" altLang="zh-CN" sz="1200" dirty="0">
                <a:solidFill>
                  <a:schemeClr val="bg1"/>
                </a:solidFill>
                <a:latin typeface="Times New Roman" panose="02020603050405020304" charset="0"/>
                <a:cs typeface="Times New Roman" panose="02020603050405020304" charset="0"/>
              </a:rPr>
              <a:t>DECISION-SUPPORT</a:t>
            </a:r>
            <a:endParaRPr lang="en-US" altLang="zh-CN" sz="1200" dirty="0">
              <a:solidFill>
                <a:schemeClr val="bg1"/>
              </a:solidFill>
              <a:latin typeface="Times New Roman" panose="02020603050405020304" charset="0"/>
              <a:cs typeface="Times New Roman" panose="02020603050405020304" charset="0"/>
            </a:endParaRPr>
          </a:p>
          <a:p>
            <a:pPr algn="ctr"/>
            <a:r>
              <a:rPr lang="en-US" altLang="zh-CN" sz="1200" dirty="0">
                <a:solidFill>
                  <a:schemeClr val="bg1"/>
                </a:solidFill>
                <a:latin typeface="Times New Roman" panose="02020603050405020304" charset="0"/>
                <a:cs typeface="Times New Roman" panose="02020603050405020304" charset="0"/>
              </a:rPr>
              <a:t>TOOLS</a:t>
            </a:r>
            <a:endParaRPr lang="en-US" altLang="zh-CN" sz="1200" dirty="0">
              <a:solidFill>
                <a:schemeClr val="bg1"/>
              </a:solidFill>
              <a:latin typeface="Times New Roman" panose="02020603050405020304" charset="0"/>
              <a:cs typeface="Times New Roman" panose="02020603050405020304" charset="0"/>
            </a:endParaRPr>
          </a:p>
        </p:txBody>
      </p:sp>
      <p:sp>
        <p:nvSpPr>
          <p:cNvPr id="9" name="TextBox 24"/>
          <p:cNvSpPr txBox="1"/>
          <p:nvPr/>
        </p:nvSpPr>
        <p:spPr>
          <a:xfrm>
            <a:off x="5580561" y="3147422"/>
            <a:ext cx="1512168" cy="645160"/>
          </a:xfrm>
          <a:prstGeom prst="rect">
            <a:avLst/>
          </a:prstGeom>
          <a:noFill/>
        </p:spPr>
        <p:txBody>
          <a:bodyPr wrap="square" rtlCol="0">
            <a:spAutoFit/>
          </a:bodyPr>
          <a:lstStyle/>
          <a:p>
            <a:pPr algn="ctr"/>
            <a:r>
              <a:rPr lang="en-US" altLang="zh-CN" sz="1200" dirty="0">
                <a:solidFill>
                  <a:schemeClr val="bg1"/>
                </a:solidFill>
                <a:latin typeface="Times New Roman" panose="02020603050405020304" charset="0"/>
                <a:cs typeface="Times New Roman" panose="02020603050405020304" charset="0"/>
              </a:rPr>
              <a:t>ENVIRNMENTAL REGULATIONS AND PROBLEMS</a:t>
            </a:r>
            <a:endParaRPr lang="en-US" altLang="zh-CN" sz="1200" dirty="0">
              <a:solidFill>
                <a:schemeClr val="bg1"/>
              </a:solidFill>
              <a:latin typeface="Times New Roman" panose="02020603050405020304" charset="0"/>
              <a:cs typeface="Times New Roman" panose="02020603050405020304" charset="0"/>
            </a:endParaRPr>
          </a:p>
        </p:txBody>
      </p:sp>
      <p:sp>
        <p:nvSpPr>
          <p:cNvPr id="11" name="TextBox 24"/>
          <p:cNvSpPr txBox="1"/>
          <p:nvPr/>
        </p:nvSpPr>
        <p:spPr>
          <a:xfrm>
            <a:off x="7092950" y="3147695"/>
            <a:ext cx="1805940" cy="1014730"/>
          </a:xfrm>
          <a:prstGeom prst="rect">
            <a:avLst/>
          </a:prstGeom>
          <a:noFill/>
        </p:spPr>
        <p:txBody>
          <a:bodyPr wrap="square" rtlCol="0">
            <a:spAutoFit/>
          </a:bodyPr>
          <a:lstStyle/>
          <a:p>
            <a:pPr algn="ctr"/>
            <a:r>
              <a:rPr lang="en-US" altLang="zh-CN" sz="1200" dirty="0">
                <a:solidFill>
                  <a:schemeClr val="bg1"/>
                </a:solidFill>
                <a:latin typeface="Times New Roman" panose="02020603050405020304" charset="0"/>
                <a:cs typeface="Times New Roman" panose="02020603050405020304" charset="0"/>
              </a:rPr>
              <a:t>RECOMMENDATION ON CHOOSEN ENVIRNMENTAL ETHICAL DIELEMMA</a:t>
            </a:r>
            <a:endParaRPr lang="en-US" altLang="zh-CN" sz="1200" dirty="0">
              <a:solidFill>
                <a:schemeClr val="bg1"/>
              </a:solidFill>
              <a:latin typeface="Times New Roman" panose="02020603050405020304" charset="0"/>
              <a:cs typeface="Times New Roman" panose="02020603050405020304" charset="0"/>
            </a:endParaRPr>
          </a:p>
          <a:p>
            <a:pPr algn="ctr"/>
            <a:endParaRPr lang="en-US" altLang="zh-CN" sz="1200" dirty="0">
              <a:solidFill>
                <a:schemeClr val="bg1"/>
              </a:solidFill>
              <a:latin typeface="Times New Roman" panose="02020603050405020304" charset="0"/>
              <a:cs typeface="Times New Roman" panose="02020603050405020304" charset="0"/>
            </a:endParaRPr>
          </a:p>
        </p:txBody>
      </p:sp>
      <p:pic>
        <p:nvPicPr>
          <p:cNvPr id="29" name="Picture 28"/>
          <p:cNvPicPr>
            <a:picLocks noChangeAspect="1"/>
          </p:cNvPicPr>
          <p:nvPr/>
        </p:nvPicPr>
        <p:blipFill>
          <a:blip r:embed="rId1"/>
          <a:stretch>
            <a:fillRect/>
          </a:stretch>
        </p:blipFill>
        <p:spPr>
          <a:xfrm>
            <a:off x="554355" y="1971040"/>
            <a:ext cx="835660" cy="759460"/>
          </a:xfrm>
          <a:prstGeom prst="rect">
            <a:avLst/>
          </a:prstGeom>
        </p:spPr>
      </p:pic>
      <p:pic>
        <p:nvPicPr>
          <p:cNvPr id="30" name="Picture 29"/>
          <p:cNvPicPr>
            <a:picLocks noChangeAspect="1"/>
          </p:cNvPicPr>
          <p:nvPr/>
        </p:nvPicPr>
        <p:blipFill>
          <a:blip r:embed="rId2"/>
          <a:stretch>
            <a:fillRect/>
          </a:stretch>
        </p:blipFill>
        <p:spPr>
          <a:xfrm>
            <a:off x="1791970" y="2142490"/>
            <a:ext cx="953770" cy="532130"/>
          </a:xfrm>
          <a:prstGeom prst="rect">
            <a:avLst/>
          </a:prstGeom>
        </p:spPr>
      </p:pic>
      <p:pic>
        <p:nvPicPr>
          <p:cNvPr id="31" name="Picture 30"/>
          <p:cNvPicPr>
            <a:picLocks noChangeAspect="1"/>
          </p:cNvPicPr>
          <p:nvPr/>
        </p:nvPicPr>
        <p:blipFill>
          <a:blip r:embed="rId3"/>
          <a:stretch>
            <a:fillRect/>
          </a:stretch>
        </p:blipFill>
        <p:spPr>
          <a:xfrm>
            <a:off x="3099435" y="2079625"/>
            <a:ext cx="902970" cy="676910"/>
          </a:xfrm>
          <a:prstGeom prst="rect">
            <a:avLst/>
          </a:prstGeom>
        </p:spPr>
      </p:pic>
      <p:pic>
        <p:nvPicPr>
          <p:cNvPr id="32" name="Picture 31"/>
          <p:cNvPicPr>
            <a:picLocks noChangeAspect="1"/>
          </p:cNvPicPr>
          <p:nvPr/>
        </p:nvPicPr>
        <p:blipFill>
          <a:blip r:embed="rId4"/>
          <a:stretch>
            <a:fillRect/>
          </a:stretch>
        </p:blipFill>
        <p:spPr>
          <a:xfrm>
            <a:off x="4460240" y="2110740"/>
            <a:ext cx="944880" cy="706120"/>
          </a:xfrm>
          <a:prstGeom prst="rect">
            <a:avLst/>
          </a:prstGeom>
        </p:spPr>
      </p:pic>
      <p:pic>
        <p:nvPicPr>
          <p:cNvPr id="33" name="Picture 32"/>
          <p:cNvPicPr>
            <a:picLocks noChangeAspect="1"/>
          </p:cNvPicPr>
          <p:nvPr/>
        </p:nvPicPr>
        <p:blipFill>
          <a:blip r:embed="rId5"/>
          <a:stretch>
            <a:fillRect/>
          </a:stretch>
        </p:blipFill>
        <p:spPr>
          <a:xfrm>
            <a:off x="5986145" y="2038350"/>
            <a:ext cx="916305" cy="779145"/>
          </a:xfrm>
          <a:prstGeom prst="rect">
            <a:avLst/>
          </a:prstGeom>
        </p:spPr>
      </p:pic>
      <p:pic>
        <p:nvPicPr>
          <p:cNvPr id="34" name="Picture 33"/>
          <p:cNvPicPr>
            <a:picLocks noChangeAspect="1"/>
          </p:cNvPicPr>
          <p:nvPr/>
        </p:nvPicPr>
        <p:blipFill>
          <a:blip r:embed="rId6"/>
          <a:stretch>
            <a:fillRect/>
          </a:stretch>
        </p:blipFill>
        <p:spPr>
          <a:xfrm>
            <a:off x="7405370" y="2142490"/>
            <a:ext cx="870585" cy="675005"/>
          </a:xfrm>
          <a:prstGeom prst="rect">
            <a:avLst/>
          </a:prstGeom>
        </p:spPr>
      </p:pic>
      <p:pic>
        <p:nvPicPr>
          <p:cNvPr id="35" name="Picture 34"/>
          <p:cNvPicPr>
            <a:picLocks noChangeAspect="1"/>
          </p:cNvPicPr>
          <p:nvPr/>
        </p:nvPicPr>
        <p:blipFill>
          <a:blip r:embed="rId7"/>
          <a:stretch>
            <a:fillRect/>
          </a:stretch>
        </p:blipFill>
        <p:spPr>
          <a:xfrm>
            <a:off x="5039995" y="51435"/>
            <a:ext cx="3565525" cy="168211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1316" y="1275606"/>
            <a:ext cx="2215998" cy="1686471"/>
          </a:xfrm>
          <a:prstGeom prst="rect">
            <a:avLst/>
          </a:prstGeom>
          <a:ln>
            <a:noFill/>
          </a:ln>
          <a:effectLst>
            <a:outerShdw blurRad="292100" dist="139700" dir="2700000" algn="tl" rotWithShape="0">
              <a:srgbClr val="333333">
                <a:alpha val="65000"/>
              </a:srgbClr>
            </a:outerShdw>
          </a:effectLst>
        </p:spPr>
      </p:pic>
      <p:sp>
        <p:nvSpPr>
          <p:cNvPr id="5" name="Text Box 4"/>
          <p:cNvSpPr txBox="1"/>
          <p:nvPr/>
        </p:nvSpPr>
        <p:spPr>
          <a:xfrm>
            <a:off x="973455" y="420370"/>
            <a:ext cx="7140575" cy="583565"/>
          </a:xfrm>
          <a:prstGeom prst="rect">
            <a:avLst/>
          </a:prstGeom>
          <a:noFill/>
        </p:spPr>
        <p:txBody>
          <a:bodyPr wrap="square" rtlCol="0">
            <a:spAutoFit/>
          </a:bodyPr>
          <a:lstStyle/>
          <a:p>
            <a:r>
              <a:rPr lang="en-US" sz="3200" b="1" u="sng">
                <a:solidFill>
                  <a:schemeClr val="bg1"/>
                </a:solidFill>
                <a:latin typeface="Times New Roman" panose="02020603050405020304" charset="0"/>
                <a:cs typeface="Times New Roman" panose="02020603050405020304" charset="0"/>
              </a:rPr>
              <a:t>WELCOME AND INTRODUCTION</a:t>
            </a:r>
            <a:endParaRPr lang="en-US" sz="3200" b="1" u="sng">
              <a:solidFill>
                <a:schemeClr val="bg1"/>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793750" y="1275715"/>
            <a:ext cx="2619375" cy="1686560"/>
          </a:xfrm>
          <a:prstGeom prst="rect">
            <a:avLst/>
          </a:prstGeom>
        </p:spPr>
      </p:pic>
      <p:pic>
        <p:nvPicPr>
          <p:cNvPr id="7" name="Picture 6"/>
          <p:cNvPicPr>
            <a:picLocks noChangeAspect="1"/>
          </p:cNvPicPr>
          <p:nvPr/>
        </p:nvPicPr>
        <p:blipFill>
          <a:blip r:embed="rId3"/>
          <a:stretch>
            <a:fillRect/>
          </a:stretch>
        </p:blipFill>
        <p:spPr>
          <a:xfrm>
            <a:off x="6228080" y="1275715"/>
            <a:ext cx="2524125" cy="1752600"/>
          </a:xfrm>
          <a:prstGeom prst="rect">
            <a:avLst/>
          </a:prstGeom>
        </p:spPr>
      </p:pic>
      <p:sp>
        <p:nvSpPr>
          <p:cNvPr id="9" name="Text Box 8"/>
          <p:cNvSpPr txBox="1"/>
          <p:nvPr/>
        </p:nvSpPr>
        <p:spPr>
          <a:xfrm>
            <a:off x="812800" y="3328670"/>
            <a:ext cx="8007350" cy="1383665"/>
          </a:xfrm>
          <a:prstGeom prst="rect">
            <a:avLst/>
          </a:prstGeom>
          <a:noFill/>
        </p:spPr>
        <p:txBody>
          <a:bodyPr wrap="square" rtlCol="0">
            <a:spAutoFit/>
          </a:bodyPr>
          <a:lstStyle/>
          <a:p>
            <a:r>
              <a:rPr lang="en-US" sz="2800">
                <a:latin typeface="Times New Roman" panose="02020603050405020304" charset="0"/>
                <a:cs typeface="Times New Roman" panose="02020603050405020304" charset="0"/>
              </a:rPr>
              <a:t>The environmental ethical dilemmas that we face a immense. In this module, we will introduce you to our course on Environmental Management &amp; Ethics.</a:t>
            </a:r>
            <a:endParaRPr lang="en-US" sz="28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7626" y="1923678"/>
            <a:ext cx="1478310" cy="574898"/>
            <a:chOff x="1259632" y="2067694"/>
            <a:chExt cx="1296144" cy="504056"/>
          </a:xfrm>
        </p:grpSpPr>
        <p:cxnSp>
          <p:nvCxnSpPr>
            <p:cNvPr id="7" name="直接连接符 6"/>
            <p:cNvCxnSpPr/>
            <p:nvPr/>
          </p:nvCxnSpPr>
          <p:spPr>
            <a:xfrm flipV="1">
              <a:off x="1259632" y="2067695"/>
              <a:ext cx="576064" cy="5040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35696" y="2067694"/>
              <a:ext cx="72008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8383373" flipV="1">
            <a:off x="6350909" y="1103801"/>
            <a:ext cx="1478310" cy="585365"/>
            <a:chOff x="1259632" y="2067694"/>
            <a:chExt cx="1296144" cy="504056"/>
          </a:xfrm>
          <a:solidFill>
            <a:srgbClr val="F2A849"/>
          </a:solidFill>
        </p:grpSpPr>
        <p:cxnSp>
          <p:nvCxnSpPr>
            <p:cNvPr id="33" name="直接连接符 32"/>
            <p:cNvCxnSpPr/>
            <p:nvPr/>
          </p:nvCxnSpPr>
          <p:spPr>
            <a:xfrm flipV="1">
              <a:off x="1259632" y="2067695"/>
              <a:ext cx="576064" cy="504055"/>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35696" y="2067694"/>
              <a:ext cx="720080" cy="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18962044" flipV="1">
            <a:off x="4782838" y="3223964"/>
            <a:ext cx="1293895" cy="842459"/>
            <a:chOff x="1259632" y="1846312"/>
            <a:chExt cx="1134454" cy="725438"/>
          </a:xfrm>
        </p:grpSpPr>
        <p:cxnSp>
          <p:nvCxnSpPr>
            <p:cNvPr id="39" name="直接连接符 38"/>
            <p:cNvCxnSpPr/>
            <p:nvPr/>
          </p:nvCxnSpPr>
          <p:spPr>
            <a:xfrm flipV="1">
              <a:off x="1259632" y="2067695"/>
              <a:ext cx="576064" cy="5040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8962044">
              <a:off x="1949218" y="1846312"/>
              <a:ext cx="444868" cy="49757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180014" y="2571602"/>
            <a:ext cx="2088233" cy="645160"/>
          </a:xfrm>
          <a:prstGeom prst="rect">
            <a:avLst/>
          </a:prstGeom>
          <a:noFill/>
        </p:spPr>
        <p:txBody>
          <a:bodyPr wrap="square" rtlCol="0">
            <a:spAutoFit/>
          </a:bodyPr>
          <a:lstStyle/>
          <a:p>
            <a:r>
              <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rPr>
              <a:t>TECHNOLOGY</a:t>
            </a:r>
            <a:endPar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endParaRPr>
          </a:p>
          <a:p>
            <a:endPar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45" name="TextBox 44"/>
          <p:cNvSpPr txBox="1"/>
          <p:nvPr/>
        </p:nvSpPr>
        <p:spPr>
          <a:xfrm>
            <a:off x="2555625" y="3387690"/>
            <a:ext cx="2088233" cy="368300"/>
          </a:xfrm>
          <a:prstGeom prst="rect">
            <a:avLst/>
          </a:prstGeom>
          <a:noFill/>
        </p:spPr>
        <p:txBody>
          <a:bodyPr wrap="square" rtlCol="0">
            <a:spAutoFit/>
          </a:bodyPr>
          <a:lstStyle/>
          <a:p>
            <a:r>
              <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rPr>
              <a:t>SUSTAINABLITY</a:t>
            </a:r>
            <a:endPar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48" name="TextBox 47"/>
          <p:cNvSpPr txBox="1"/>
          <p:nvPr/>
        </p:nvSpPr>
        <p:spPr>
          <a:xfrm>
            <a:off x="6804264" y="1275994"/>
            <a:ext cx="2088233" cy="368300"/>
          </a:xfrm>
          <a:prstGeom prst="rect">
            <a:avLst/>
          </a:prstGeom>
          <a:noFill/>
        </p:spPr>
        <p:txBody>
          <a:bodyPr wrap="square" rtlCol="0">
            <a:spAutoFit/>
          </a:bodyPr>
          <a:lstStyle/>
          <a:p>
            <a:r>
              <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rPr>
              <a:t>POLLUTION</a:t>
            </a:r>
            <a:endParaRPr lang="en-US" altLang="zh-CN"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5830" y="195580"/>
            <a:ext cx="4382770" cy="2857500"/>
          </a:xfrm>
          <a:prstGeom prst="rect">
            <a:avLst/>
          </a:prstGeom>
        </p:spPr>
      </p:pic>
      <p:pic>
        <p:nvPicPr>
          <p:cNvPr id="2" name="Picture 1"/>
          <p:cNvPicPr>
            <a:picLocks noChangeAspect="1"/>
          </p:cNvPicPr>
          <p:nvPr/>
        </p:nvPicPr>
        <p:blipFill>
          <a:blip r:embed="rId2"/>
          <a:stretch>
            <a:fillRect/>
          </a:stretch>
        </p:blipFill>
        <p:spPr>
          <a:xfrm>
            <a:off x="6834505" y="1851660"/>
            <a:ext cx="2134235" cy="1771650"/>
          </a:xfrm>
          <a:prstGeom prst="rect">
            <a:avLst/>
          </a:prstGeom>
        </p:spPr>
      </p:pic>
      <p:pic>
        <p:nvPicPr>
          <p:cNvPr id="5" name="Picture 4"/>
          <p:cNvPicPr>
            <a:picLocks noChangeAspect="1"/>
          </p:cNvPicPr>
          <p:nvPr/>
        </p:nvPicPr>
        <p:blipFill>
          <a:blip r:embed="rId3"/>
          <a:stretch>
            <a:fillRect/>
          </a:stretch>
        </p:blipFill>
        <p:spPr>
          <a:xfrm>
            <a:off x="2665730" y="3796030"/>
            <a:ext cx="1752600" cy="1191895"/>
          </a:xfrm>
          <a:prstGeom prst="rect">
            <a:avLst/>
          </a:prstGeom>
        </p:spPr>
      </p:pic>
      <p:pic>
        <p:nvPicPr>
          <p:cNvPr id="6" name="Picture 5"/>
          <p:cNvPicPr>
            <a:picLocks noChangeAspect="1"/>
          </p:cNvPicPr>
          <p:nvPr/>
        </p:nvPicPr>
        <p:blipFill>
          <a:blip r:embed="rId4"/>
          <a:stretch>
            <a:fillRect/>
          </a:stretch>
        </p:blipFill>
        <p:spPr>
          <a:xfrm>
            <a:off x="107315" y="3053080"/>
            <a:ext cx="1661795" cy="18059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260" y="448310"/>
            <a:ext cx="5217160" cy="583565"/>
          </a:xfrm>
          <a:prstGeom prst="rect">
            <a:avLst/>
          </a:prstGeom>
          <a:noFill/>
        </p:spPr>
        <p:txBody>
          <a:bodyPr wrap="square" rtlCol="0">
            <a:spAutoFit/>
          </a:bodyPr>
          <a:lstStyle/>
          <a:p>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ENVIRNMENTAL ETHICS</a:t>
            </a:r>
            <a:endPar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8" name="TextBox 7"/>
          <p:cNvSpPr txBox="1"/>
          <p:nvPr/>
        </p:nvSpPr>
        <p:spPr>
          <a:xfrm>
            <a:off x="4283866" y="1491377"/>
            <a:ext cx="4523378" cy="1476375"/>
          </a:xfrm>
          <a:prstGeom prst="rect">
            <a:avLst/>
          </a:prstGeom>
          <a:noFill/>
        </p:spPr>
        <p:txBody>
          <a:bodyPr wrap="square" rtlCol="0">
            <a:spAutoFit/>
          </a:bodyPr>
          <a:lstStyle/>
          <a:p>
            <a:pPr algn="ctr"/>
            <a:r>
              <a:rPr lang="zh-CN" altLang="en-US" dirty="0">
                <a:solidFill>
                  <a:schemeClr val="bg1"/>
                </a:solidFill>
                <a:latin typeface="Times New Roman" panose="02020603050405020304" charset="0"/>
                <a:cs typeface="Times New Roman" panose="02020603050405020304" charset="0"/>
              </a:rPr>
              <a:t>In this module, we </a:t>
            </a:r>
            <a:r>
              <a:rPr lang="en-US" altLang="zh-CN" dirty="0">
                <a:solidFill>
                  <a:schemeClr val="bg1"/>
                </a:solidFill>
                <a:latin typeface="Times New Roman" panose="02020603050405020304" charset="0"/>
                <a:cs typeface="Times New Roman" panose="02020603050405020304" charset="0"/>
              </a:rPr>
              <a:t>are</a:t>
            </a:r>
            <a:r>
              <a:rPr lang="zh-CN" altLang="en-US" dirty="0">
                <a:solidFill>
                  <a:schemeClr val="bg1"/>
                </a:solidFill>
                <a:latin typeface="Times New Roman" panose="02020603050405020304" charset="0"/>
                <a:cs typeface="Times New Roman" panose="02020603050405020304" charset="0"/>
              </a:rPr>
              <a:t> introduce</a:t>
            </a:r>
            <a:r>
              <a:rPr lang="en-US" altLang="zh-CN" dirty="0">
                <a:solidFill>
                  <a:schemeClr val="bg1"/>
                </a:solidFill>
                <a:latin typeface="Times New Roman" panose="02020603050405020304" charset="0"/>
                <a:cs typeface="Times New Roman" panose="02020603050405020304" charset="0"/>
              </a:rPr>
              <a:t>d</a:t>
            </a:r>
            <a:r>
              <a:rPr lang="zh-CN" altLang="en-US" dirty="0">
                <a:solidFill>
                  <a:schemeClr val="bg1"/>
                </a:solidFill>
                <a:latin typeface="Times New Roman" panose="02020603050405020304" charset="0"/>
                <a:cs typeface="Times New Roman" panose="02020603050405020304" charset="0"/>
              </a:rPr>
              <a:t> to environmental ethics in general and three different kinds of environmental ethics in specific.</a:t>
            </a:r>
            <a:endParaRPr lang="zh-CN" altLang="en-US" dirty="0">
              <a:solidFill>
                <a:schemeClr val="bg1"/>
              </a:solidFill>
              <a:latin typeface="Times New Roman" panose="02020603050405020304" charset="0"/>
              <a:cs typeface="Times New Roman" panose="02020603050405020304" charset="0"/>
            </a:endParaRPr>
          </a:p>
          <a:p>
            <a:pPr algn="ctr"/>
            <a:endParaRPr lang="zh-CN" altLang="en-US" dirty="0">
              <a:solidFill>
                <a:schemeClr val="bg1"/>
              </a:solidFill>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1722" y="1419622"/>
            <a:ext cx="3196475" cy="3008447"/>
          </a:xfrm>
          <a:prstGeom prst="rect">
            <a:avLst/>
          </a:prstGeom>
          <a:ln>
            <a:noFill/>
          </a:ln>
          <a:effectLst>
            <a:softEdge rad="112500"/>
          </a:effectLst>
        </p:spPr>
      </p:pic>
      <p:sp>
        <p:nvSpPr>
          <p:cNvPr id="4" name="Text Box 3"/>
          <p:cNvSpPr txBox="1"/>
          <p:nvPr/>
        </p:nvSpPr>
        <p:spPr>
          <a:xfrm>
            <a:off x="4860290" y="2931795"/>
            <a:ext cx="3891280" cy="1506855"/>
          </a:xfrm>
          <a:prstGeom prst="rect">
            <a:avLst/>
          </a:prstGeom>
          <a:noFill/>
        </p:spPr>
        <p:txBody>
          <a:bodyPr wrap="square" rtlCol="0">
            <a:spAutoFit/>
          </a:bodyPr>
          <a:lstStyle/>
          <a:p>
            <a:r>
              <a:rPr lang="en-US" sz="2000" u="sng">
                <a:latin typeface="Times New Roman" panose="02020603050405020304" charset="0"/>
                <a:cs typeface="Times New Roman" panose="02020603050405020304" charset="0"/>
              </a:rPr>
              <a:t>Learning Objectives:</a:t>
            </a:r>
            <a:endParaRPr lang="en-US" sz="2000" u="sng">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Describe</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Define</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Summarize</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Give examples</a:t>
            </a:r>
            <a:endParaRPr 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361" y="411209"/>
            <a:ext cx="3556515" cy="3347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91" y="2243335"/>
            <a:ext cx="1089790" cy="111042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656" y="3566071"/>
            <a:ext cx="1099025" cy="111042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656" y="890118"/>
            <a:ext cx="1089790" cy="1117496"/>
          </a:xfrm>
          <a:prstGeom prst="rect">
            <a:avLst/>
          </a:prstGeom>
        </p:spPr>
      </p:pic>
      <p:pic>
        <p:nvPicPr>
          <p:cNvPr id="7" name="Picture 6"/>
          <p:cNvPicPr>
            <a:picLocks noChangeAspect="1"/>
          </p:cNvPicPr>
          <p:nvPr/>
        </p:nvPicPr>
        <p:blipFill>
          <a:blip r:embed="rId5"/>
          <a:stretch>
            <a:fillRect/>
          </a:stretch>
        </p:blipFill>
        <p:spPr>
          <a:xfrm>
            <a:off x="5740400" y="195580"/>
            <a:ext cx="2964180" cy="3232150"/>
          </a:xfrm>
          <a:prstGeom prst="rect">
            <a:avLst/>
          </a:prstGeom>
        </p:spPr>
      </p:pic>
      <p:sp>
        <p:nvSpPr>
          <p:cNvPr id="8" name="Text Box 7"/>
          <p:cNvSpPr txBox="1"/>
          <p:nvPr/>
        </p:nvSpPr>
        <p:spPr>
          <a:xfrm>
            <a:off x="5622290" y="3566160"/>
            <a:ext cx="3554730" cy="1568450"/>
          </a:xfrm>
          <a:prstGeom prst="rect">
            <a:avLst/>
          </a:prstGeom>
          <a:noFill/>
        </p:spPr>
        <p:txBody>
          <a:bodyPr wrap="square" rtlCol="0">
            <a:spAutoFit/>
          </a:bodyPr>
          <a:lstStyle/>
          <a:p>
            <a:r>
              <a:rPr lang="en-US" sz="3200">
                <a:latin typeface="Times New Roman" panose="02020603050405020304" charset="0"/>
                <a:cs typeface="Times New Roman" panose="02020603050405020304" charset="0"/>
              </a:rPr>
              <a:t>LAND ETHICS</a:t>
            </a:r>
            <a:endParaRPr lang="en-US" sz="3200">
              <a:latin typeface="Times New Roman" panose="02020603050405020304" charset="0"/>
              <a:cs typeface="Times New Roman" panose="02020603050405020304" charset="0"/>
            </a:endParaRPr>
          </a:p>
          <a:p>
            <a:r>
              <a:rPr lang="en-US" sz="3200">
                <a:latin typeface="Times New Roman" panose="02020603050405020304" charset="0"/>
                <a:cs typeface="Times New Roman" panose="02020603050405020304" charset="0"/>
              </a:rPr>
              <a:t>DEEP ECOLOGY </a:t>
            </a:r>
            <a:endParaRPr lang="en-US" sz="3200">
              <a:latin typeface="Times New Roman" panose="02020603050405020304" charset="0"/>
              <a:cs typeface="Times New Roman" panose="02020603050405020304" charset="0"/>
            </a:endParaRPr>
          </a:p>
          <a:p>
            <a:r>
              <a:rPr lang="en-US" sz="3200">
                <a:latin typeface="Times New Roman" panose="02020603050405020304" charset="0"/>
                <a:cs typeface="Times New Roman" panose="02020603050405020304" charset="0"/>
              </a:rPr>
              <a:t>ECOFEMINISM</a:t>
            </a:r>
            <a:endParaRPr lang="en-US" sz="32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2177803" y="2981253"/>
            <a:ext cx="2466207" cy="11625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2267744" y="2541412"/>
            <a:ext cx="1863798" cy="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178050" y="1347470"/>
            <a:ext cx="2682240" cy="10801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5560" y="195580"/>
            <a:ext cx="3808730" cy="1568450"/>
          </a:xfrm>
          <a:prstGeom prst="rect">
            <a:avLst/>
          </a:prstGeom>
          <a:noFill/>
        </p:spPr>
        <p:txBody>
          <a:bodyPr wrap="square" rtlCol="0">
            <a:spAutoFit/>
          </a:bodyPr>
          <a:lstStyle/>
          <a:p>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Environmental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M</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anagement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O</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f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W</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icked </a:t>
            </a:r>
            <a:r>
              <a:rPr lang="en-US" altLang="zh-CN"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P</a:t>
            </a:r>
            <a:r>
              <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rPr>
              <a:t>roblems</a:t>
            </a:r>
            <a:endParaRPr lang="zh-CN" altLang="en-US" sz="3200" b="1" u="sng" dirty="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2202" y="1924195"/>
            <a:ext cx="2115236" cy="2119351"/>
          </a:xfrm>
          <a:prstGeom prst="rect">
            <a:avLst/>
          </a:prstGeom>
        </p:spPr>
      </p:pic>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0465" y="3435852"/>
            <a:ext cx="1287760" cy="1290265"/>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154" y="1828167"/>
            <a:ext cx="1423392" cy="1426161"/>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994" y="411192"/>
            <a:ext cx="1270992" cy="1273465"/>
          </a:xfrm>
          <a:prstGeom prst="rect">
            <a:avLst/>
          </a:prstGeom>
        </p:spPr>
      </p:pic>
      <p:sp>
        <p:nvSpPr>
          <p:cNvPr id="5" name="Text Box 4"/>
          <p:cNvSpPr txBox="1"/>
          <p:nvPr/>
        </p:nvSpPr>
        <p:spPr>
          <a:xfrm>
            <a:off x="5652135" y="555625"/>
            <a:ext cx="3325495" cy="3969385"/>
          </a:xfrm>
          <a:prstGeom prst="rect">
            <a:avLst/>
          </a:prstGeom>
          <a:noFill/>
        </p:spPr>
        <p:txBody>
          <a:bodyPr wrap="square" rtlCol="0" anchor="t">
            <a:spAutoFit/>
          </a:bodyPr>
          <a:lstStyle/>
          <a:p>
            <a:r>
              <a:rPr lang="en-US">
                <a:latin typeface="Times New Roman" panose="02020603050405020304" charset="0"/>
                <a:cs typeface="Times New Roman" panose="02020603050405020304" charset="0"/>
              </a:rPr>
              <a:t>In the past, environmental problems were local and we could use our senses to detect them. We could see them, smell them and feel them and we could develop uniform solutions to them. They were tame problems. More and more of the environmental dilemmas and problems that we face are not tame. In this module, you will learn about environmental management of wicked problems in contrast to tame problems.</a:t>
            </a:r>
            <a:endParaRPr 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3814</Words>
  <Application>WPS Presentation</Application>
  <PresentationFormat>On-screen Show (16:9)</PresentationFormat>
  <Paragraphs>123</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vt:lpstr>
      <vt:lpstr>SimSun</vt:lpstr>
      <vt:lpstr>Wingdings</vt:lpstr>
      <vt:lpstr>Times New Roman</vt:lpstr>
      <vt:lpstr>Microsoft YaHei</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Deepankar Sharma</cp:lastModifiedBy>
  <cp:revision>41</cp:revision>
  <dcterms:created xsi:type="dcterms:W3CDTF">2014-07-22T07:42:00Z</dcterms:created>
  <dcterms:modified xsi:type="dcterms:W3CDTF">2021-08-25T15:24:57Z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1033-11.2.0.10258</vt:lpwstr>
  </property>
  <property fmtid="{D5CDD505-2E9C-101B-9397-08002B2CF9AE}" pid="3" name="ICV">
    <vt:lpwstr>53A3CABEEEC641E9A0CEE6CF99C2D630</vt:lpwstr>
  </property>
</Properties>
</file>